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5" r:id="rId4"/>
    <p:sldId id="258" r:id="rId5"/>
    <p:sldId id="259" r:id="rId6"/>
    <p:sldId id="279" r:id="rId7"/>
    <p:sldId id="261" r:id="rId8"/>
    <p:sldId id="270" r:id="rId9"/>
    <p:sldId id="269" r:id="rId10"/>
    <p:sldId id="274" r:id="rId11"/>
    <p:sldId id="276" r:id="rId12"/>
    <p:sldId id="265" r:id="rId13"/>
    <p:sldId id="278" r:id="rId14"/>
    <p:sldId id="273" r:id="rId15"/>
    <p:sldId id="277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7A7"/>
    <a:srgbClr val="01B724"/>
    <a:srgbClr val="D3D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1" autoAdjust="0"/>
    <p:restoredTop sz="90897" autoAdjust="0"/>
  </p:normalViewPr>
  <p:slideViewPr>
    <p:cSldViewPr snapToGrid="0">
      <p:cViewPr varScale="1">
        <p:scale>
          <a:sx n="79" d="100"/>
          <a:sy n="79" d="100"/>
        </p:scale>
        <p:origin x="7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4BA461-369F-4C3A-B369-5A3C3677E1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43D42-6CD2-46E8-88AD-F9CB9F8A7C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B9077-B054-48AD-9C4F-A9398259114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394CD-5ED2-4A01-B72C-7C38BAB892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F21C4-7C41-4648-93A1-34DBBFC9AA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4E801-735B-4E07-86C5-8D2AFCAB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81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FAAAC-87AA-4456-B8CC-CCAC8940CC3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1FC81-B639-4017-A0CA-C8C76B91F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3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FC81-B639-4017-A0CA-C8C76B91F4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FC81-B639-4017-A0CA-C8C76B91F4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2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FC81-B639-4017-A0CA-C8C76B91F4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39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FC81-B639-4017-A0CA-C8C76B91F4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534A8D-0C16-429E-B3FC-48D2EC7C8866}"/>
              </a:ext>
            </a:extLst>
          </p:cNvPr>
          <p:cNvSpPr/>
          <p:nvPr userDrawn="1"/>
        </p:nvSpPr>
        <p:spPr>
          <a:xfrm>
            <a:off x="0" y="861646"/>
            <a:ext cx="9144000" cy="378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866F461-20F4-4713-BCA5-983FDD93C837}"/>
              </a:ext>
            </a:extLst>
          </p:cNvPr>
          <p:cNvGrpSpPr/>
          <p:nvPr userDrawn="1"/>
        </p:nvGrpSpPr>
        <p:grpSpPr>
          <a:xfrm flipV="1">
            <a:off x="0" y="0"/>
            <a:ext cx="4840941" cy="6858000"/>
            <a:chOff x="-2865120" y="-3413809"/>
            <a:chExt cx="7777480" cy="855091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C7450BA-C830-4A4F-B51E-04AD91A1C06C}"/>
                </a:ext>
              </a:extLst>
            </p:cNvPr>
            <p:cNvSpPr/>
            <p:nvPr userDrawn="1"/>
          </p:nvSpPr>
          <p:spPr>
            <a:xfrm>
              <a:off x="-2865120" y="-3413809"/>
              <a:ext cx="7777480" cy="8550910"/>
            </a:xfrm>
            <a:custGeom>
              <a:avLst/>
              <a:gdLst>
                <a:gd name="connsiteX0" fmla="*/ 4221480 w 7825740"/>
                <a:gd name="connsiteY0" fmla="*/ 38100 h 4450080"/>
                <a:gd name="connsiteX1" fmla="*/ 2987040 w 7825740"/>
                <a:gd name="connsiteY1" fmla="*/ 2392680 h 4450080"/>
                <a:gd name="connsiteX2" fmla="*/ 7825740 w 7825740"/>
                <a:gd name="connsiteY2" fmla="*/ 4450080 h 4450080"/>
                <a:gd name="connsiteX3" fmla="*/ 22860 w 7825740"/>
                <a:gd name="connsiteY3" fmla="*/ 4145280 h 4450080"/>
                <a:gd name="connsiteX4" fmla="*/ 0 w 7825740"/>
                <a:gd name="connsiteY4" fmla="*/ 0 h 4450080"/>
                <a:gd name="connsiteX5" fmla="*/ 4221480 w 7825740"/>
                <a:gd name="connsiteY5" fmla="*/ 38100 h 4450080"/>
                <a:gd name="connsiteX0" fmla="*/ 4221480 w 7810500"/>
                <a:gd name="connsiteY0" fmla="*/ 38100 h 8542020"/>
                <a:gd name="connsiteX1" fmla="*/ 2987040 w 7810500"/>
                <a:gd name="connsiteY1" fmla="*/ 2392680 h 8542020"/>
                <a:gd name="connsiteX2" fmla="*/ 7810500 w 7810500"/>
                <a:gd name="connsiteY2" fmla="*/ 8542020 h 8542020"/>
                <a:gd name="connsiteX3" fmla="*/ 22860 w 7810500"/>
                <a:gd name="connsiteY3" fmla="*/ 4145280 h 8542020"/>
                <a:gd name="connsiteX4" fmla="*/ 0 w 7810500"/>
                <a:gd name="connsiteY4" fmla="*/ 0 h 8542020"/>
                <a:gd name="connsiteX5" fmla="*/ 4221480 w 7810500"/>
                <a:gd name="connsiteY5" fmla="*/ 38100 h 8542020"/>
                <a:gd name="connsiteX0" fmla="*/ 4221480 w 7810500"/>
                <a:gd name="connsiteY0" fmla="*/ 38100 h 8549640"/>
                <a:gd name="connsiteX1" fmla="*/ 2987040 w 7810500"/>
                <a:gd name="connsiteY1" fmla="*/ 2392680 h 8549640"/>
                <a:gd name="connsiteX2" fmla="*/ 7810500 w 7810500"/>
                <a:gd name="connsiteY2" fmla="*/ 8542020 h 8549640"/>
                <a:gd name="connsiteX3" fmla="*/ 53340 w 7810500"/>
                <a:gd name="connsiteY3" fmla="*/ 8549640 h 8549640"/>
                <a:gd name="connsiteX4" fmla="*/ 0 w 7810500"/>
                <a:gd name="connsiteY4" fmla="*/ 0 h 8549640"/>
                <a:gd name="connsiteX5" fmla="*/ 4221480 w 7810500"/>
                <a:gd name="connsiteY5" fmla="*/ 38100 h 8549640"/>
                <a:gd name="connsiteX0" fmla="*/ 4168140 w 7757160"/>
                <a:gd name="connsiteY0" fmla="*/ 0 h 8511540"/>
                <a:gd name="connsiteX1" fmla="*/ 2933700 w 7757160"/>
                <a:gd name="connsiteY1" fmla="*/ 2354580 h 8511540"/>
                <a:gd name="connsiteX2" fmla="*/ 7757160 w 7757160"/>
                <a:gd name="connsiteY2" fmla="*/ 8503920 h 8511540"/>
                <a:gd name="connsiteX3" fmla="*/ 0 w 7757160"/>
                <a:gd name="connsiteY3" fmla="*/ 8511540 h 8511540"/>
                <a:gd name="connsiteX4" fmla="*/ 152400 w 7757160"/>
                <a:gd name="connsiteY4" fmla="*/ 114300 h 8511540"/>
                <a:gd name="connsiteX5" fmla="*/ 4168140 w 7757160"/>
                <a:gd name="connsiteY5" fmla="*/ 0 h 8511540"/>
                <a:gd name="connsiteX0" fmla="*/ 4175760 w 7764780"/>
                <a:gd name="connsiteY0" fmla="*/ 7620 h 8519160"/>
                <a:gd name="connsiteX1" fmla="*/ 2941320 w 7764780"/>
                <a:gd name="connsiteY1" fmla="*/ 2362200 h 8519160"/>
                <a:gd name="connsiteX2" fmla="*/ 7764780 w 7764780"/>
                <a:gd name="connsiteY2" fmla="*/ 8511540 h 8519160"/>
                <a:gd name="connsiteX3" fmla="*/ 7620 w 7764780"/>
                <a:gd name="connsiteY3" fmla="*/ 8519160 h 8519160"/>
                <a:gd name="connsiteX4" fmla="*/ 0 w 7764780"/>
                <a:gd name="connsiteY4" fmla="*/ 0 h 8519160"/>
                <a:gd name="connsiteX5" fmla="*/ 4175760 w 7764780"/>
                <a:gd name="connsiteY5" fmla="*/ 7620 h 8519160"/>
                <a:gd name="connsiteX0" fmla="*/ 4175760 w 7764780"/>
                <a:gd name="connsiteY0" fmla="*/ 7620 h 8519160"/>
                <a:gd name="connsiteX1" fmla="*/ 7764780 w 7764780"/>
                <a:gd name="connsiteY1" fmla="*/ 8511540 h 8519160"/>
                <a:gd name="connsiteX2" fmla="*/ 7620 w 7764780"/>
                <a:gd name="connsiteY2" fmla="*/ 8519160 h 8519160"/>
                <a:gd name="connsiteX3" fmla="*/ 0 w 7764780"/>
                <a:gd name="connsiteY3" fmla="*/ 0 h 8519160"/>
                <a:gd name="connsiteX4" fmla="*/ 4175760 w 7764780"/>
                <a:gd name="connsiteY4" fmla="*/ 7620 h 8519160"/>
                <a:gd name="connsiteX0" fmla="*/ 4175760 w 7764780"/>
                <a:gd name="connsiteY0" fmla="*/ 7620 h 8519160"/>
                <a:gd name="connsiteX1" fmla="*/ 7764780 w 7764780"/>
                <a:gd name="connsiteY1" fmla="*/ 8511540 h 8519160"/>
                <a:gd name="connsiteX2" fmla="*/ 7620 w 7764780"/>
                <a:gd name="connsiteY2" fmla="*/ 8519160 h 8519160"/>
                <a:gd name="connsiteX3" fmla="*/ 0 w 7764780"/>
                <a:gd name="connsiteY3" fmla="*/ 0 h 8519160"/>
                <a:gd name="connsiteX4" fmla="*/ 4175760 w 7764780"/>
                <a:gd name="connsiteY4" fmla="*/ 7620 h 8519160"/>
                <a:gd name="connsiteX0" fmla="*/ 4175760 w 7764780"/>
                <a:gd name="connsiteY0" fmla="*/ 7620 h 8519160"/>
                <a:gd name="connsiteX1" fmla="*/ 7764780 w 7764780"/>
                <a:gd name="connsiteY1" fmla="*/ 8511540 h 8519160"/>
                <a:gd name="connsiteX2" fmla="*/ 7620 w 7764780"/>
                <a:gd name="connsiteY2" fmla="*/ 8519160 h 8519160"/>
                <a:gd name="connsiteX3" fmla="*/ 0 w 7764780"/>
                <a:gd name="connsiteY3" fmla="*/ 0 h 8519160"/>
                <a:gd name="connsiteX4" fmla="*/ 4175760 w 7764780"/>
                <a:gd name="connsiteY4" fmla="*/ 7620 h 8519160"/>
                <a:gd name="connsiteX0" fmla="*/ 4175760 w 7764780"/>
                <a:gd name="connsiteY0" fmla="*/ 7620 h 8519160"/>
                <a:gd name="connsiteX1" fmla="*/ 7764780 w 7764780"/>
                <a:gd name="connsiteY1" fmla="*/ 8511540 h 8519160"/>
                <a:gd name="connsiteX2" fmla="*/ 7620 w 7764780"/>
                <a:gd name="connsiteY2" fmla="*/ 8519160 h 8519160"/>
                <a:gd name="connsiteX3" fmla="*/ 0 w 7764780"/>
                <a:gd name="connsiteY3" fmla="*/ 0 h 8519160"/>
                <a:gd name="connsiteX4" fmla="*/ 4175760 w 7764780"/>
                <a:gd name="connsiteY4" fmla="*/ 7620 h 8519160"/>
                <a:gd name="connsiteX0" fmla="*/ 4213860 w 7764780"/>
                <a:gd name="connsiteY0" fmla="*/ 0 h 8536940"/>
                <a:gd name="connsiteX1" fmla="*/ 7764780 w 7764780"/>
                <a:gd name="connsiteY1" fmla="*/ 8529320 h 8536940"/>
                <a:gd name="connsiteX2" fmla="*/ 7620 w 7764780"/>
                <a:gd name="connsiteY2" fmla="*/ 8536940 h 8536940"/>
                <a:gd name="connsiteX3" fmla="*/ 0 w 7764780"/>
                <a:gd name="connsiteY3" fmla="*/ 17780 h 8536940"/>
                <a:gd name="connsiteX4" fmla="*/ 4213860 w 7764780"/>
                <a:gd name="connsiteY4" fmla="*/ 0 h 8536940"/>
                <a:gd name="connsiteX0" fmla="*/ 4226560 w 7777480"/>
                <a:gd name="connsiteY0" fmla="*/ 7620 h 8544560"/>
                <a:gd name="connsiteX1" fmla="*/ 7777480 w 7777480"/>
                <a:gd name="connsiteY1" fmla="*/ 8536940 h 8544560"/>
                <a:gd name="connsiteX2" fmla="*/ 20320 w 7777480"/>
                <a:gd name="connsiteY2" fmla="*/ 8544560 h 8544560"/>
                <a:gd name="connsiteX3" fmla="*/ 0 w 7777480"/>
                <a:gd name="connsiteY3" fmla="*/ 0 h 8544560"/>
                <a:gd name="connsiteX4" fmla="*/ 4226560 w 7777480"/>
                <a:gd name="connsiteY4" fmla="*/ 7620 h 8544560"/>
                <a:gd name="connsiteX0" fmla="*/ 4226560 w 7777480"/>
                <a:gd name="connsiteY0" fmla="*/ 7620 h 8544560"/>
                <a:gd name="connsiteX1" fmla="*/ 7777480 w 7777480"/>
                <a:gd name="connsiteY1" fmla="*/ 8543290 h 8544560"/>
                <a:gd name="connsiteX2" fmla="*/ 20320 w 7777480"/>
                <a:gd name="connsiteY2" fmla="*/ 8544560 h 8544560"/>
                <a:gd name="connsiteX3" fmla="*/ 0 w 7777480"/>
                <a:gd name="connsiteY3" fmla="*/ 0 h 8544560"/>
                <a:gd name="connsiteX4" fmla="*/ 4226560 w 7777480"/>
                <a:gd name="connsiteY4" fmla="*/ 7620 h 8544560"/>
                <a:gd name="connsiteX0" fmla="*/ 4226560 w 7777480"/>
                <a:gd name="connsiteY0" fmla="*/ 7620 h 8550910"/>
                <a:gd name="connsiteX1" fmla="*/ 7777480 w 7777480"/>
                <a:gd name="connsiteY1" fmla="*/ 8543290 h 8550910"/>
                <a:gd name="connsiteX2" fmla="*/ 13970 w 7777480"/>
                <a:gd name="connsiteY2" fmla="*/ 8550910 h 8550910"/>
                <a:gd name="connsiteX3" fmla="*/ 0 w 7777480"/>
                <a:gd name="connsiteY3" fmla="*/ 0 h 8550910"/>
                <a:gd name="connsiteX4" fmla="*/ 4226560 w 7777480"/>
                <a:gd name="connsiteY4" fmla="*/ 7620 h 8550910"/>
                <a:gd name="connsiteX0" fmla="*/ 4340860 w 7777480"/>
                <a:gd name="connsiteY0" fmla="*/ 33020 h 8550910"/>
                <a:gd name="connsiteX1" fmla="*/ 7777480 w 7777480"/>
                <a:gd name="connsiteY1" fmla="*/ 8543290 h 8550910"/>
                <a:gd name="connsiteX2" fmla="*/ 13970 w 7777480"/>
                <a:gd name="connsiteY2" fmla="*/ 8550910 h 8550910"/>
                <a:gd name="connsiteX3" fmla="*/ 0 w 7777480"/>
                <a:gd name="connsiteY3" fmla="*/ 0 h 8550910"/>
                <a:gd name="connsiteX4" fmla="*/ 4340860 w 7777480"/>
                <a:gd name="connsiteY4" fmla="*/ 33020 h 8550910"/>
                <a:gd name="connsiteX0" fmla="*/ 4290060 w 7777480"/>
                <a:gd name="connsiteY0" fmla="*/ 26670 h 8550910"/>
                <a:gd name="connsiteX1" fmla="*/ 7777480 w 7777480"/>
                <a:gd name="connsiteY1" fmla="*/ 8543290 h 8550910"/>
                <a:gd name="connsiteX2" fmla="*/ 13970 w 7777480"/>
                <a:gd name="connsiteY2" fmla="*/ 8550910 h 8550910"/>
                <a:gd name="connsiteX3" fmla="*/ 0 w 7777480"/>
                <a:gd name="connsiteY3" fmla="*/ 0 h 8550910"/>
                <a:gd name="connsiteX4" fmla="*/ 4290060 w 7777480"/>
                <a:gd name="connsiteY4" fmla="*/ 26670 h 8550910"/>
                <a:gd name="connsiteX0" fmla="*/ 4290060 w 7777480"/>
                <a:gd name="connsiteY0" fmla="*/ 26670 h 8550910"/>
                <a:gd name="connsiteX1" fmla="*/ 7777480 w 7777480"/>
                <a:gd name="connsiteY1" fmla="*/ 8543290 h 8550910"/>
                <a:gd name="connsiteX2" fmla="*/ 13970 w 7777480"/>
                <a:gd name="connsiteY2" fmla="*/ 8550910 h 8550910"/>
                <a:gd name="connsiteX3" fmla="*/ 0 w 7777480"/>
                <a:gd name="connsiteY3" fmla="*/ 0 h 8550910"/>
                <a:gd name="connsiteX4" fmla="*/ 4290060 w 7777480"/>
                <a:gd name="connsiteY4" fmla="*/ 26670 h 8550910"/>
                <a:gd name="connsiteX0" fmla="*/ 4290060 w 7777480"/>
                <a:gd name="connsiteY0" fmla="*/ 22437 h 8550910"/>
                <a:gd name="connsiteX1" fmla="*/ 7777480 w 7777480"/>
                <a:gd name="connsiteY1" fmla="*/ 8543290 h 8550910"/>
                <a:gd name="connsiteX2" fmla="*/ 13970 w 7777480"/>
                <a:gd name="connsiteY2" fmla="*/ 8550910 h 8550910"/>
                <a:gd name="connsiteX3" fmla="*/ 0 w 7777480"/>
                <a:gd name="connsiteY3" fmla="*/ 0 h 8550910"/>
                <a:gd name="connsiteX4" fmla="*/ 4290060 w 7777480"/>
                <a:gd name="connsiteY4" fmla="*/ 22437 h 855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7480" h="8550910">
                  <a:moveTo>
                    <a:pt x="4290060" y="22437"/>
                  </a:moveTo>
                  <a:cubicBezTo>
                    <a:pt x="594360" y="45297"/>
                    <a:pt x="2556510" y="5760720"/>
                    <a:pt x="7777480" y="8543290"/>
                  </a:cubicBezTo>
                  <a:lnTo>
                    <a:pt x="13970" y="8550910"/>
                  </a:lnTo>
                  <a:cubicBezTo>
                    <a:pt x="7197" y="5702723"/>
                    <a:pt x="6773" y="2848187"/>
                    <a:pt x="0" y="0"/>
                  </a:cubicBezTo>
                  <a:lnTo>
                    <a:pt x="4290060" y="224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67000">
                  <a:srgbClr val="D3DEF1"/>
                </a:gs>
                <a:gs pos="10000">
                  <a:srgbClr val="4874C4"/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0A64B3-B9E9-4139-AA73-151BB67795A8}"/>
                </a:ext>
              </a:extLst>
            </p:cNvPr>
            <p:cNvGrpSpPr/>
            <p:nvPr userDrawn="1"/>
          </p:nvGrpSpPr>
          <p:grpSpPr>
            <a:xfrm rot="12066054">
              <a:off x="-2068289" y="1928501"/>
              <a:ext cx="6058914" cy="2587687"/>
              <a:chOff x="90598" y="1350314"/>
              <a:chExt cx="6058914" cy="2587687"/>
            </a:xfrm>
            <a:effectLst>
              <a:reflection blurRad="38100" endPos="70000" dist="393700" dir="5400000" sy="-100000" algn="bl" rotWithShape="0"/>
            </a:effectLst>
            <a:scene3d>
              <a:camera prst="isometricTopUp"/>
              <a:lightRig rig="threePt" dir="t"/>
            </a:scene3d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E56D1D7-7024-4C1D-B55E-EC81B54932DA}"/>
                  </a:ext>
                </a:extLst>
              </p:cNvPr>
              <p:cNvSpPr/>
              <p:nvPr/>
            </p:nvSpPr>
            <p:spPr>
              <a:xfrm>
                <a:off x="1442570" y="1446095"/>
                <a:ext cx="1938867" cy="292100"/>
              </a:xfrm>
              <a:custGeom>
                <a:avLst/>
                <a:gdLst>
                  <a:gd name="connsiteX0" fmla="*/ 0 w 2506133"/>
                  <a:gd name="connsiteY0" fmla="*/ 12700 h 304800"/>
                  <a:gd name="connsiteX1" fmla="*/ 495300 w 2506133"/>
                  <a:gd name="connsiteY1" fmla="*/ 12700 h 304800"/>
                  <a:gd name="connsiteX2" fmla="*/ 829733 w 2506133"/>
                  <a:gd name="connsiteY2" fmla="*/ 304800 h 304800"/>
                  <a:gd name="connsiteX3" fmla="*/ 1693333 w 2506133"/>
                  <a:gd name="connsiteY3" fmla="*/ 304800 h 304800"/>
                  <a:gd name="connsiteX4" fmla="*/ 1896533 w 2506133"/>
                  <a:gd name="connsiteY4" fmla="*/ 173566 h 304800"/>
                  <a:gd name="connsiteX5" fmla="*/ 2383367 w 2506133"/>
                  <a:gd name="connsiteY5" fmla="*/ 173566 h 304800"/>
                  <a:gd name="connsiteX6" fmla="*/ 2366433 w 2506133"/>
                  <a:gd name="connsiteY6" fmla="*/ 0 h 304800"/>
                  <a:gd name="connsiteX7" fmla="*/ 2506133 w 2506133"/>
                  <a:gd name="connsiteY7" fmla="*/ 55033 h 304800"/>
                  <a:gd name="connsiteX0" fmla="*/ 0 w 2506133"/>
                  <a:gd name="connsiteY0" fmla="*/ 0 h 292100"/>
                  <a:gd name="connsiteX1" fmla="*/ 495300 w 2506133"/>
                  <a:gd name="connsiteY1" fmla="*/ 0 h 292100"/>
                  <a:gd name="connsiteX2" fmla="*/ 829733 w 2506133"/>
                  <a:gd name="connsiteY2" fmla="*/ 292100 h 292100"/>
                  <a:gd name="connsiteX3" fmla="*/ 1693333 w 2506133"/>
                  <a:gd name="connsiteY3" fmla="*/ 292100 h 292100"/>
                  <a:gd name="connsiteX4" fmla="*/ 1896533 w 2506133"/>
                  <a:gd name="connsiteY4" fmla="*/ 160866 h 292100"/>
                  <a:gd name="connsiteX5" fmla="*/ 2383367 w 2506133"/>
                  <a:gd name="connsiteY5" fmla="*/ 160866 h 292100"/>
                  <a:gd name="connsiteX6" fmla="*/ 2506133 w 2506133"/>
                  <a:gd name="connsiteY6" fmla="*/ 42333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1896533 w 2383367"/>
                  <a:gd name="connsiteY4" fmla="*/ 160866 h 292100"/>
                  <a:gd name="connsiteX5" fmla="*/ 2383367 w 2383367"/>
                  <a:gd name="connsiteY5" fmla="*/ 160866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2383367 w 2383367"/>
                  <a:gd name="connsiteY4" fmla="*/ 160866 h 292100"/>
                  <a:gd name="connsiteX0" fmla="*/ 0 w 1938867"/>
                  <a:gd name="connsiteY0" fmla="*/ 0 h 292100"/>
                  <a:gd name="connsiteX1" fmla="*/ 495300 w 1938867"/>
                  <a:gd name="connsiteY1" fmla="*/ 0 h 292100"/>
                  <a:gd name="connsiteX2" fmla="*/ 829733 w 1938867"/>
                  <a:gd name="connsiteY2" fmla="*/ 292100 h 292100"/>
                  <a:gd name="connsiteX3" fmla="*/ 1693333 w 1938867"/>
                  <a:gd name="connsiteY3" fmla="*/ 292100 h 292100"/>
                  <a:gd name="connsiteX4" fmla="*/ 1938867 w 1938867"/>
                  <a:gd name="connsiteY4" fmla="*/ 1524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867" h="292100">
                    <a:moveTo>
                      <a:pt x="0" y="0"/>
                    </a:moveTo>
                    <a:lnTo>
                      <a:pt x="495300" y="0"/>
                    </a:lnTo>
                    <a:lnTo>
                      <a:pt x="829733" y="292100"/>
                    </a:lnTo>
                    <a:lnTo>
                      <a:pt x="1693333" y="292100"/>
                    </a:lnTo>
                    <a:lnTo>
                      <a:pt x="1938867" y="15240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BE1CAB4-951F-4BEB-971F-6A2EF7ACFD14}"/>
                  </a:ext>
                </a:extLst>
              </p:cNvPr>
              <p:cNvGrpSpPr/>
              <p:nvPr/>
            </p:nvGrpSpPr>
            <p:grpSpPr>
              <a:xfrm>
                <a:off x="1344143" y="1350314"/>
                <a:ext cx="196851" cy="191560"/>
                <a:chOff x="1082673" y="661986"/>
                <a:chExt cx="196851" cy="19156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9A9F3D54-0823-4A02-B7C5-C355E1C54DE5}"/>
                    </a:ext>
                  </a:extLst>
                </p:cNvPr>
                <p:cNvSpPr/>
                <p:nvPr/>
              </p:nvSpPr>
              <p:spPr>
                <a:xfrm>
                  <a:off x="1132416" y="709083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01E2EA-6BAB-437F-AB6B-A450772D7E32}"/>
                    </a:ext>
                  </a:extLst>
                </p:cNvPr>
                <p:cNvSpPr/>
                <p:nvPr/>
              </p:nvSpPr>
              <p:spPr>
                <a:xfrm>
                  <a:off x="1082673" y="661986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997E42C-F73E-4937-BD75-571A4F7B0EB1}"/>
                  </a:ext>
                </a:extLst>
              </p:cNvPr>
              <p:cNvGrpSpPr/>
              <p:nvPr/>
            </p:nvGrpSpPr>
            <p:grpSpPr>
              <a:xfrm>
                <a:off x="3298290" y="1489861"/>
                <a:ext cx="196851" cy="191560"/>
                <a:chOff x="3466041" y="822856"/>
                <a:chExt cx="196851" cy="191560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3BAB07B0-42DF-4DF4-A5EB-CBE046AE131F}"/>
                    </a:ext>
                  </a:extLst>
                </p:cNvPr>
                <p:cNvSpPr/>
                <p:nvPr/>
              </p:nvSpPr>
              <p:spPr>
                <a:xfrm>
                  <a:off x="3515784" y="869953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C3EEFF1A-090E-41CF-A0B1-126AAEECB8DB}"/>
                    </a:ext>
                  </a:extLst>
                </p:cNvPr>
                <p:cNvSpPr/>
                <p:nvPr/>
              </p:nvSpPr>
              <p:spPr>
                <a:xfrm>
                  <a:off x="3466041" y="822856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ED37C9E-B4AF-4172-80BD-EA52F9F3DB14}"/>
                  </a:ext>
                </a:extLst>
              </p:cNvPr>
              <p:cNvSpPr/>
              <p:nvPr/>
            </p:nvSpPr>
            <p:spPr>
              <a:xfrm>
                <a:off x="1909297" y="2305074"/>
                <a:ext cx="1748366" cy="304800"/>
              </a:xfrm>
              <a:custGeom>
                <a:avLst/>
                <a:gdLst>
                  <a:gd name="connsiteX0" fmla="*/ 0 w 1862666"/>
                  <a:gd name="connsiteY0" fmla="*/ 304800 h 304800"/>
                  <a:gd name="connsiteX1" fmla="*/ 334433 w 1862666"/>
                  <a:gd name="connsiteY1" fmla="*/ 0 h 304800"/>
                  <a:gd name="connsiteX2" fmla="*/ 1748366 w 1862666"/>
                  <a:gd name="connsiteY2" fmla="*/ 0 h 304800"/>
                  <a:gd name="connsiteX3" fmla="*/ 1862666 w 1862666"/>
                  <a:gd name="connsiteY3" fmla="*/ 118534 h 304800"/>
                  <a:gd name="connsiteX0" fmla="*/ 0 w 1748366"/>
                  <a:gd name="connsiteY0" fmla="*/ 304800 h 304800"/>
                  <a:gd name="connsiteX1" fmla="*/ 334433 w 1748366"/>
                  <a:gd name="connsiteY1" fmla="*/ 0 h 304800"/>
                  <a:gd name="connsiteX2" fmla="*/ 1748366 w 1748366"/>
                  <a:gd name="connsiteY2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8366" h="304800">
                    <a:moveTo>
                      <a:pt x="0" y="304800"/>
                    </a:moveTo>
                    <a:lnTo>
                      <a:pt x="334433" y="0"/>
                    </a:lnTo>
                    <a:lnTo>
                      <a:pt x="1748366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40C3460-E9F8-4C30-958A-1222A9BF16E7}"/>
                  </a:ext>
                </a:extLst>
              </p:cNvPr>
              <p:cNvGrpSpPr/>
              <p:nvPr/>
            </p:nvGrpSpPr>
            <p:grpSpPr>
              <a:xfrm>
                <a:off x="1810871" y="2514094"/>
                <a:ext cx="196851" cy="191560"/>
                <a:chOff x="1434041" y="1394353"/>
                <a:chExt cx="196851" cy="191560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85AA48DE-1A34-4E15-A11D-C70319F27195}"/>
                    </a:ext>
                  </a:extLst>
                </p:cNvPr>
                <p:cNvSpPr/>
                <p:nvPr/>
              </p:nvSpPr>
              <p:spPr>
                <a:xfrm>
                  <a:off x="1483784" y="1441450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610986B0-974B-4B7D-89F9-099E78AABCB3}"/>
                    </a:ext>
                  </a:extLst>
                </p:cNvPr>
                <p:cNvSpPr/>
                <p:nvPr/>
              </p:nvSpPr>
              <p:spPr>
                <a:xfrm>
                  <a:off x="1434041" y="1394353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692ACA6-8DC5-48B5-AEC1-6F00993D09CE}"/>
                  </a:ext>
                </a:extLst>
              </p:cNvPr>
              <p:cNvGrpSpPr/>
              <p:nvPr/>
            </p:nvGrpSpPr>
            <p:grpSpPr>
              <a:xfrm>
                <a:off x="3559238" y="2209293"/>
                <a:ext cx="196851" cy="191560"/>
                <a:chOff x="3182408" y="1089552"/>
                <a:chExt cx="196851" cy="191560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8CEF53F0-C316-4055-A6E8-F4DE294AD2A2}"/>
                    </a:ext>
                  </a:extLst>
                </p:cNvPr>
                <p:cNvSpPr/>
                <p:nvPr/>
              </p:nvSpPr>
              <p:spPr>
                <a:xfrm>
                  <a:off x="3232151" y="1136649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44817870-F2CE-4335-B092-A0BEF00A4543}"/>
                    </a:ext>
                  </a:extLst>
                </p:cNvPr>
                <p:cNvSpPr/>
                <p:nvPr/>
              </p:nvSpPr>
              <p:spPr>
                <a:xfrm>
                  <a:off x="3182408" y="1089552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7F84455-3694-4416-A3E6-67436F63E15C}"/>
                  </a:ext>
                </a:extLst>
              </p:cNvPr>
              <p:cNvSpPr/>
              <p:nvPr/>
            </p:nvSpPr>
            <p:spPr>
              <a:xfrm flipV="1">
                <a:off x="3223748" y="2159554"/>
                <a:ext cx="1889126" cy="335757"/>
              </a:xfrm>
              <a:custGeom>
                <a:avLst/>
                <a:gdLst>
                  <a:gd name="connsiteX0" fmla="*/ 0 w 2506133"/>
                  <a:gd name="connsiteY0" fmla="*/ 12700 h 304800"/>
                  <a:gd name="connsiteX1" fmla="*/ 495300 w 2506133"/>
                  <a:gd name="connsiteY1" fmla="*/ 12700 h 304800"/>
                  <a:gd name="connsiteX2" fmla="*/ 829733 w 2506133"/>
                  <a:gd name="connsiteY2" fmla="*/ 304800 h 304800"/>
                  <a:gd name="connsiteX3" fmla="*/ 1693333 w 2506133"/>
                  <a:gd name="connsiteY3" fmla="*/ 304800 h 304800"/>
                  <a:gd name="connsiteX4" fmla="*/ 1896533 w 2506133"/>
                  <a:gd name="connsiteY4" fmla="*/ 173566 h 304800"/>
                  <a:gd name="connsiteX5" fmla="*/ 2383367 w 2506133"/>
                  <a:gd name="connsiteY5" fmla="*/ 173566 h 304800"/>
                  <a:gd name="connsiteX6" fmla="*/ 2366433 w 2506133"/>
                  <a:gd name="connsiteY6" fmla="*/ 0 h 304800"/>
                  <a:gd name="connsiteX7" fmla="*/ 2506133 w 2506133"/>
                  <a:gd name="connsiteY7" fmla="*/ 55033 h 304800"/>
                  <a:gd name="connsiteX0" fmla="*/ 0 w 2506133"/>
                  <a:gd name="connsiteY0" fmla="*/ 0 h 292100"/>
                  <a:gd name="connsiteX1" fmla="*/ 495300 w 2506133"/>
                  <a:gd name="connsiteY1" fmla="*/ 0 h 292100"/>
                  <a:gd name="connsiteX2" fmla="*/ 829733 w 2506133"/>
                  <a:gd name="connsiteY2" fmla="*/ 292100 h 292100"/>
                  <a:gd name="connsiteX3" fmla="*/ 1693333 w 2506133"/>
                  <a:gd name="connsiteY3" fmla="*/ 292100 h 292100"/>
                  <a:gd name="connsiteX4" fmla="*/ 1896533 w 2506133"/>
                  <a:gd name="connsiteY4" fmla="*/ 160866 h 292100"/>
                  <a:gd name="connsiteX5" fmla="*/ 2383367 w 2506133"/>
                  <a:gd name="connsiteY5" fmla="*/ 160866 h 292100"/>
                  <a:gd name="connsiteX6" fmla="*/ 2506133 w 2506133"/>
                  <a:gd name="connsiteY6" fmla="*/ 42333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1896533 w 2383367"/>
                  <a:gd name="connsiteY4" fmla="*/ 160866 h 292100"/>
                  <a:gd name="connsiteX5" fmla="*/ 2383367 w 2383367"/>
                  <a:gd name="connsiteY5" fmla="*/ 160866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2383367 w 2383367"/>
                  <a:gd name="connsiteY4" fmla="*/ 160866 h 292100"/>
                  <a:gd name="connsiteX0" fmla="*/ 0 w 1693333"/>
                  <a:gd name="connsiteY0" fmla="*/ 0 h 292100"/>
                  <a:gd name="connsiteX1" fmla="*/ 495300 w 1693333"/>
                  <a:gd name="connsiteY1" fmla="*/ 0 h 292100"/>
                  <a:gd name="connsiteX2" fmla="*/ 829733 w 1693333"/>
                  <a:gd name="connsiteY2" fmla="*/ 292100 h 292100"/>
                  <a:gd name="connsiteX3" fmla="*/ 1693333 w 1693333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3333" h="292100">
                    <a:moveTo>
                      <a:pt x="0" y="0"/>
                    </a:moveTo>
                    <a:lnTo>
                      <a:pt x="495300" y="0"/>
                    </a:lnTo>
                    <a:lnTo>
                      <a:pt x="829733" y="292100"/>
                    </a:lnTo>
                    <a:lnTo>
                      <a:pt x="1693333" y="29210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94FAB09-D3CA-455D-952A-7EC7D273E430}"/>
                  </a:ext>
                </a:extLst>
              </p:cNvPr>
              <p:cNvGrpSpPr/>
              <p:nvPr/>
            </p:nvGrpSpPr>
            <p:grpSpPr>
              <a:xfrm>
                <a:off x="3125320" y="2399532"/>
                <a:ext cx="196851" cy="191560"/>
                <a:chOff x="2748490" y="1279791"/>
                <a:chExt cx="196851" cy="191560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E26EB0E3-4B1F-473A-AC1E-631810F49236}"/>
                    </a:ext>
                  </a:extLst>
                </p:cNvPr>
                <p:cNvSpPr/>
                <p:nvPr/>
              </p:nvSpPr>
              <p:spPr>
                <a:xfrm>
                  <a:off x="2798233" y="1326888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9C7466C6-BB5C-4CC9-9C3C-773C7AB1D644}"/>
                    </a:ext>
                  </a:extLst>
                </p:cNvPr>
                <p:cNvSpPr/>
                <p:nvPr/>
              </p:nvSpPr>
              <p:spPr>
                <a:xfrm>
                  <a:off x="2748490" y="1279791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5E9AE6B-6C5C-4D8B-9130-7AAEA50EBC96}"/>
                  </a:ext>
                </a:extLst>
              </p:cNvPr>
              <p:cNvGrpSpPr/>
              <p:nvPr/>
            </p:nvGrpSpPr>
            <p:grpSpPr>
              <a:xfrm>
                <a:off x="5014447" y="2063773"/>
                <a:ext cx="196851" cy="191560"/>
                <a:chOff x="4637617" y="944032"/>
                <a:chExt cx="196851" cy="191560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6EEA055-FE08-466E-93BD-ED0E6B02A40B}"/>
                    </a:ext>
                  </a:extLst>
                </p:cNvPr>
                <p:cNvSpPr/>
                <p:nvPr/>
              </p:nvSpPr>
              <p:spPr>
                <a:xfrm>
                  <a:off x="4687360" y="991129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993C8FE-899C-4D64-A20E-0D54D049766A}"/>
                    </a:ext>
                  </a:extLst>
                </p:cNvPr>
                <p:cNvSpPr/>
                <p:nvPr/>
              </p:nvSpPr>
              <p:spPr>
                <a:xfrm>
                  <a:off x="4637617" y="944032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38B94C3-8A29-4D21-A497-92BB8F50D988}"/>
                  </a:ext>
                </a:extLst>
              </p:cNvPr>
              <p:cNvSpPr/>
              <p:nvPr/>
            </p:nvSpPr>
            <p:spPr>
              <a:xfrm flipH="1">
                <a:off x="376830" y="2104784"/>
                <a:ext cx="1742281" cy="304800"/>
              </a:xfrm>
              <a:custGeom>
                <a:avLst/>
                <a:gdLst>
                  <a:gd name="connsiteX0" fmla="*/ 0 w 1862666"/>
                  <a:gd name="connsiteY0" fmla="*/ 304800 h 304800"/>
                  <a:gd name="connsiteX1" fmla="*/ 334433 w 1862666"/>
                  <a:gd name="connsiteY1" fmla="*/ 0 h 304800"/>
                  <a:gd name="connsiteX2" fmla="*/ 1748366 w 1862666"/>
                  <a:gd name="connsiteY2" fmla="*/ 0 h 304800"/>
                  <a:gd name="connsiteX3" fmla="*/ 1862666 w 1862666"/>
                  <a:gd name="connsiteY3" fmla="*/ 118534 h 304800"/>
                  <a:gd name="connsiteX0" fmla="*/ 0 w 1748366"/>
                  <a:gd name="connsiteY0" fmla="*/ 304800 h 304800"/>
                  <a:gd name="connsiteX1" fmla="*/ 334433 w 1748366"/>
                  <a:gd name="connsiteY1" fmla="*/ 0 h 304800"/>
                  <a:gd name="connsiteX2" fmla="*/ 1748366 w 1748366"/>
                  <a:gd name="connsiteY2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8366" h="304800">
                    <a:moveTo>
                      <a:pt x="0" y="304800"/>
                    </a:moveTo>
                    <a:lnTo>
                      <a:pt x="334433" y="0"/>
                    </a:lnTo>
                    <a:lnTo>
                      <a:pt x="1748366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88059A6-9B66-437B-A36E-759C853BB671}"/>
                  </a:ext>
                </a:extLst>
              </p:cNvPr>
              <p:cNvSpPr/>
              <p:nvPr/>
            </p:nvSpPr>
            <p:spPr>
              <a:xfrm>
                <a:off x="2535830" y="1835174"/>
                <a:ext cx="1803400" cy="317500"/>
              </a:xfrm>
              <a:custGeom>
                <a:avLst/>
                <a:gdLst>
                  <a:gd name="connsiteX0" fmla="*/ 1803400 w 1803400"/>
                  <a:gd name="connsiteY0" fmla="*/ 317500 h 317500"/>
                  <a:gd name="connsiteX1" fmla="*/ 1485900 w 1803400"/>
                  <a:gd name="connsiteY1" fmla="*/ 0 h 317500"/>
                  <a:gd name="connsiteX2" fmla="*/ 889000 w 1803400"/>
                  <a:gd name="connsiteY2" fmla="*/ 0 h 317500"/>
                  <a:gd name="connsiteX3" fmla="*/ 639233 w 1803400"/>
                  <a:gd name="connsiteY3" fmla="*/ 156634 h 317500"/>
                  <a:gd name="connsiteX4" fmla="*/ 0 w 1803400"/>
                  <a:gd name="connsiteY4" fmla="*/ 156634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3400" h="317500">
                    <a:moveTo>
                      <a:pt x="1803400" y="317500"/>
                    </a:moveTo>
                    <a:lnTo>
                      <a:pt x="1485900" y="0"/>
                    </a:lnTo>
                    <a:lnTo>
                      <a:pt x="889000" y="0"/>
                    </a:lnTo>
                    <a:lnTo>
                      <a:pt x="639233" y="156634"/>
                    </a:lnTo>
                    <a:lnTo>
                      <a:pt x="0" y="156634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B41FF95-21DA-4718-A602-8DE0B347B51D}"/>
                  </a:ext>
                </a:extLst>
              </p:cNvPr>
              <p:cNvSpPr/>
              <p:nvPr/>
            </p:nvSpPr>
            <p:spPr>
              <a:xfrm>
                <a:off x="1494163" y="1715661"/>
                <a:ext cx="97367" cy="973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F86C96B-9CB9-4F13-8C3A-852FDD019FED}"/>
                  </a:ext>
                </a:extLst>
              </p:cNvPr>
              <p:cNvSpPr/>
              <p:nvPr/>
            </p:nvSpPr>
            <p:spPr>
              <a:xfrm>
                <a:off x="1444420" y="1668564"/>
                <a:ext cx="196851" cy="19156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EE582AD-5632-48A7-8F32-CF6C529880D5}"/>
                  </a:ext>
                </a:extLst>
              </p:cNvPr>
              <p:cNvSpPr/>
              <p:nvPr/>
            </p:nvSpPr>
            <p:spPr>
              <a:xfrm>
                <a:off x="1095845" y="3134157"/>
                <a:ext cx="2618154" cy="328247"/>
              </a:xfrm>
              <a:custGeom>
                <a:avLst/>
                <a:gdLst>
                  <a:gd name="connsiteX0" fmla="*/ 0 w 2618154"/>
                  <a:gd name="connsiteY0" fmla="*/ 0 h 328247"/>
                  <a:gd name="connsiteX1" fmla="*/ 1352062 w 2618154"/>
                  <a:gd name="connsiteY1" fmla="*/ 0 h 328247"/>
                  <a:gd name="connsiteX2" fmla="*/ 1703754 w 2618154"/>
                  <a:gd name="connsiteY2" fmla="*/ 328247 h 328247"/>
                  <a:gd name="connsiteX3" fmla="*/ 2618154 w 2618154"/>
                  <a:gd name="connsiteY3" fmla="*/ 328247 h 328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8154" h="328247">
                    <a:moveTo>
                      <a:pt x="0" y="0"/>
                    </a:moveTo>
                    <a:lnTo>
                      <a:pt x="1352062" y="0"/>
                    </a:lnTo>
                    <a:lnTo>
                      <a:pt x="1703754" y="328247"/>
                    </a:lnTo>
                    <a:lnTo>
                      <a:pt x="2618154" y="328247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06AF04E-689C-4527-B5FA-C1D6BD847B69}"/>
                  </a:ext>
                </a:extLst>
              </p:cNvPr>
              <p:cNvGrpSpPr/>
              <p:nvPr/>
            </p:nvGrpSpPr>
            <p:grpSpPr>
              <a:xfrm>
                <a:off x="997419" y="3038376"/>
                <a:ext cx="196851" cy="191560"/>
                <a:chOff x="3651897" y="1980442"/>
                <a:chExt cx="196851" cy="191560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5451FE-4BB1-46C0-ABA1-5BD27C74A1A8}"/>
                    </a:ext>
                  </a:extLst>
                </p:cNvPr>
                <p:cNvSpPr/>
                <p:nvPr/>
              </p:nvSpPr>
              <p:spPr>
                <a:xfrm>
                  <a:off x="3701640" y="2027539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C542096D-4384-4F6C-AC6F-80DCAD8473A5}"/>
                    </a:ext>
                  </a:extLst>
                </p:cNvPr>
                <p:cNvSpPr/>
                <p:nvPr/>
              </p:nvSpPr>
              <p:spPr>
                <a:xfrm>
                  <a:off x="3651897" y="1980442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D59AC9E-3619-4F65-ABF3-932AADE6E5EB}"/>
                  </a:ext>
                </a:extLst>
              </p:cNvPr>
              <p:cNvGrpSpPr/>
              <p:nvPr/>
            </p:nvGrpSpPr>
            <p:grpSpPr>
              <a:xfrm>
                <a:off x="3569859" y="3253862"/>
                <a:ext cx="359188" cy="349534"/>
                <a:chOff x="3217979" y="2170681"/>
                <a:chExt cx="196851" cy="191560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3446B6E8-5FFA-4023-A820-94AAE809747B}"/>
                    </a:ext>
                  </a:extLst>
                </p:cNvPr>
                <p:cNvSpPr/>
                <p:nvPr/>
              </p:nvSpPr>
              <p:spPr>
                <a:xfrm>
                  <a:off x="3267722" y="2217778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F60AE3B-7C96-4C3B-AE0E-2D410E611161}"/>
                    </a:ext>
                  </a:extLst>
                </p:cNvPr>
                <p:cNvSpPr/>
                <p:nvPr/>
              </p:nvSpPr>
              <p:spPr>
                <a:xfrm>
                  <a:off x="3217979" y="2170681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FA0F6D1-0F89-479D-9892-E445F4402FFB}"/>
                  </a:ext>
                </a:extLst>
              </p:cNvPr>
              <p:cNvSpPr/>
              <p:nvPr/>
            </p:nvSpPr>
            <p:spPr>
              <a:xfrm flipV="1">
                <a:off x="2614675" y="2966278"/>
                <a:ext cx="1889126" cy="335757"/>
              </a:xfrm>
              <a:custGeom>
                <a:avLst/>
                <a:gdLst>
                  <a:gd name="connsiteX0" fmla="*/ 0 w 2506133"/>
                  <a:gd name="connsiteY0" fmla="*/ 12700 h 304800"/>
                  <a:gd name="connsiteX1" fmla="*/ 495300 w 2506133"/>
                  <a:gd name="connsiteY1" fmla="*/ 12700 h 304800"/>
                  <a:gd name="connsiteX2" fmla="*/ 829733 w 2506133"/>
                  <a:gd name="connsiteY2" fmla="*/ 304800 h 304800"/>
                  <a:gd name="connsiteX3" fmla="*/ 1693333 w 2506133"/>
                  <a:gd name="connsiteY3" fmla="*/ 304800 h 304800"/>
                  <a:gd name="connsiteX4" fmla="*/ 1896533 w 2506133"/>
                  <a:gd name="connsiteY4" fmla="*/ 173566 h 304800"/>
                  <a:gd name="connsiteX5" fmla="*/ 2383367 w 2506133"/>
                  <a:gd name="connsiteY5" fmla="*/ 173566 h 304800"/>
                  <a:gd name="connsiteX6" fmla="*/ 2366433 w 2506133"/>
                  <a:gd name="connsiteY6" fmla="*/ 0 h 304800"/>
                  <a:gd name="connsiteX7" fmla="*/ 2506133 w 2506133"/>
                  <a:gd name="connsiteY7" fmla="*/ 55033 h 304800"/>
                  <a:gd name="connsiteX0" fmla="*/ 0 w 2506133"/>
                  <a:gd name="connsiteY0" fmla="*/ 0 h 292100"/>
                  <a:gd name="connsiteX1" fmla="*/ 495300 w 2506133"/>
                  <a:gd name="connsiteY1" fmla="*/ 0 h 292100"/>
                  <a:gd name="connsiteX2" fmla="*/ 829733 w 2506133"/>
                  <a:gd name="connsiteY2" fmla="*/ 292100 h 292100"/>
                  <a:gd name="connsiteX3" fmla="*/ 1693333 w 2506133"/>
                  <a:gd name="connsiteY3" fmla="*/ 292100 h 292100"/>
                  <a:gd name="connsiteX4" fmla="*/ 1896533 w 2506133"/>
                  <a:gd name="connsiteY4" fmla="*/ 160866 h 292100"/>
                  <a:gd name="connsiteX5" fmla="*/ 2383367 w 2506133"/>
                  <a:gd name="connsiteY5" fmla="*/ 160866 h 292100"/>
                  <a:gd name="connsiteX6" fmla="*/ 2506133 w 2506133"/>
                  <a:gd name="connsiteY6" fmla="*/ 42333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1896533 w 2383367"/>
                  <a:gd name="connsiteY4" fmla="*/ 160866 h 292100"/>
                  <a:gd name="connsiteX5" fmla="*/ 2383367 w 2383367"/>
                  <a:gd name="connsiteY5" fmla="*/ 160866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2383367 w 2383367"/>
                  <a:gd name="connsiteY4" fmla="*/ 160866 h 292100"/>
                  <a:gd name="connsiteX0" fmla="*/ 0 w 1693333"/>
                  <a:gd name="connsiteY0" fmla="*/ 0 h 292100"/>
                  <a:gd name="connsiteX1" fmla="*/ 495300 w 1693333"/>
                  <a:gd name="connsiteY1" fmla="*/ 0 h 292100"/>
                  <a:gd name="connsiteX2" fmla="*/ 829733 w 1693333"/>
                  <a:gd name="connsiteY2" fmla="*/ 292100 h 292100"/>
                  <a:gd name="connsiteX3" fmla="*/ 1693333 w 1693333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3333" h="292100">
                    <a:moveTo>
                      <a:pt x="0" y="0"/>
                    </a:moveTo>
                    <a:lnTo>
                      <a:pt x="495300" y="0"/>
                    </a:lnTo>
                    <a:lnTo>
                      <a:pt x="829733" y="292100"/>
                    </a:lnTo>
                    <a:lnTo>
                      <a:pt x="1693333" y="29210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756E9AA-2B8A-4608-A63C-6D80EC449FC6}"/>
                  </a:ext>
                </a:extLst>
              </p:cNvPr>
              <p:cNvGrpSpPr/>
              <p:nvPr/>
            </p:nvGrpSpPr>
            <p:grpSpPr>
              <a:xfrm>
                <a:off x="4408707" y="2869109"/>
                <a:ext cx="196851" cy="191560"/>
                <a:chOff x="3651897" y="1980442"/>
                <a:chExt cx="196851" cy="191560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6B03D80-D275-40C8-8F3C-AB2B773E8DF5}"/>
                    </a:ext>
                  </a:extLst>
                </p:cNvPr>
                <p:cNvSpPr/>
                <p:nvPr/>
              </p:nvSpPr>
              <p:spPr>
                <a:xfrm>
                  <a:off x="3701640" y="2027539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E2CCE45-04F7-4BEB-8349-B48168584478}"/>
                    </a:ext>
                  </a:extLst>
                </p:cNvPr>
                <p:cNvSpPr/>
                <p:nvPr/>
              </p:nvSpPr>
              <p:spPr>
                <a:xfrm>
                  <a:off x="3651897" y="1980442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F2545DD-3EC1-45E9-9922-C9394043E08D}"/>
                  </a:ext>
                </a:extLst>
              </p:cNvPr>
              <p:cNvSpPr/>
              <p:nvPr/>
            </p:nvSpPr>
            <p:spPr>
              <a:xfrm>
                <a:off x="2404594" y="2495311"/>
                <a:ext cx="2383367" cy="292100"/>
              </a:xfrm>
              <a:custGeom>
                <a:avLst/>
                <a:gdLst>
                  <a:gd name="connsiteX0" fmla="*/ 0 w 2506133"/>
                  <a:gd name="connsiteY0" fmla="*/ 12700 h 304800"/>
                  <a:gd name="connsiteX1" fmla="*/ 495300 w 2506133"/>
                  <a:gd name="connsiteY1" fmla="*/ 12700 h 304800"/>
                  <a:gd name="connsiteX2" fmla="*/ 829733 w 2506133"/>
                  <a:gd name="connsiteY2" fmla="*/ 304800 h 304800"/>
                  <a:gd name="connsiteX3" fmla="*/ 1693333 w 2506133"/>
                  <a:gd name="connsiteY3" fmla="*/ 304800 h 304800"/>
                  <a:gd name="connsiteX4" fmla="*/ 1896533 w 2506133"/>
                  <a:gd name="connsiteY4" fmla="*/ 173566 h 304800"/>
                  <a:gd name="connsiteX5" fmla="*/ 2383367 w 2506133"/>
                  <a:gd name="connsiteY5" fmla="*/ 173566 h 304800"/>
                  <a:gd name="connsiteX6" fmla="*/ 2366433 w 2506133"/>
                  <a:gd name="connsiteY6" fmla="*/ 0 h 304800"/>
                  <a:gd name="connsiteX7" fmla="*/ 2506133 w 2506133"/>
                  <a:gd name="connsiteY7" fmla="*/ 55033 h 304800"/>
                  <a:gd name="connsiteX0" fmla="*/ 0 w 2506133"/>
                  <a:gd name="connsiteY0" fmla="*/ 0 h 292100"/>
                  <a:gd name="connsiteX1" fmla="*/ 495300 w 2506133"/>
                  <a:gd name="connsiteY1" fmla="*/ 0 h 292100"/>
                  <a:gd name="connsiteX2" fmla="*/ 829733 w 2506133"/>
                  <a:gd name="connsiteY2" fmla="*/ 292100 h 292100"/>
                  <a:gd name="connsiteX3" fmla="*/ 1693333 w 2506133"/>
                  <a:gd name="connsiteY3" fmla="*/ 292100 h 292100"/>
                  <a:gd name="connsiteX4" fmla="*/ 1896533 w 2506133"/>
                  <a:gd name="connsiteY4" fmla="*/ 160866 h 292100"/>
                  <a:gd name="connsiteX5" fmla="*/ 2383367 w 2506133"/>
                  <a:gd name="connsiteY5" fmla="*/ 160866 h 292100"/>
                  <a:gd name="connsiteX6" fmla="*/ 2506133 w 2506133"/>
                  <a:gd name="connsiteY6" fmla="*/ 42333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1896533 w 2383367"/>
                  <a:gd name="connsiteY4" fmla="*/ 160866 h 292100"/>
                  <a:gd name="connsiteX5" fmla="*/ 2383367 w 2383367"/>
                  <a:gd name="connsiteY5" fmla="*/ 160866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367" h="292100">
                    <a:moveTo>
                      <a:pt x="0" y="0"/>
                    </a:moveTo>
                    <a:lnTo>
                      <a:pt x="495300" y="0"/>
                    </a:lnTo>
                    <a:lnTo>
                      <a:pt x="829733" y="292100"/>
                    </a:lnTo>
                    <a:lnTo>
                      <a:pt x="1693333" y="292100"/>
                    </a:lnTo>
                    <a:lnTo>
                      <a:pt x="1896533" y="160866"/>
                    </a:lnTo>
                    <a:lnTo>
                      <a:pt x="2383367" y="160866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58D8FD3-5E30-44CB-89CA-0B795E462704}"/>
                  </a:ext>
                </a:extLst>
              </p:cNvPr>
              <p:cNvGrpSpPr/>
              <p:nvPr/>
            </p:nvGrpSpPr>
            <p:grpSpPr>
              <a:xfrm>
                <a:off x="2306167" y="2399530"/>
                <a:ext cx="196851" cy="191560"/>
                <a:chOff x="1082673" y="661986"/>
                <a:chExt cx="196851" cy="191560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0658AEAF-EE09-49D3-ADBB-EE91078470BF}"/>
                    </a:ext>
                  </a:extLst>
                </p:cNvPr>
                <p:cNvSpPr/>
                <p:nvPr/>
              </p:nvSpPr>
              <p:spPr>
                <a:xfrm>
                  <a:off x="1132416" y="709083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77BB7555-03EC-49F9-8C60-6593BA206C1A}"/>
                    </a:ext>
                  </a:extLst>
                </p:cNvPr>
                <p:cNvSpPr/>
                <p:nvPr/>
              </p:nvSpPr>
              <p:spPr>
                <a:xfrm>
                  <a:off x="1082673" y="661986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A02B56B-5B8D-49B4-B77F-D6D6AD337DB2}"/>
                  </a:ext>
                </a:extLst>
              </p:cNvPr>
              <p:cNvGrpSpPr/>
              <p:nvPr/>
            </p:nvGrpSpPr>
            <p:grpSpPr>
              <a:xfrm>
                <a:off x="4689535" y="2560400"/>
                <a:ext cx="196851" cy="191560"/>
                <a:chOff x="3466041" y="822856"/>
                <a:chExt cx="196851" cy="191560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98DC8E0-6A7C-4E8C-AB6C-6551067DBAC4}"/>
                    </a:ext>
                  </a:extLst>
                </p:cNvPr>
                <p:cNvSpPr/>
                <p:nvPr/>
              </p:nvSpPr>
              <p:spPr>
                <a:xfrm>
                  <a:off x="3515784" y="869953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FC9C9391-FD01-4F0D-A290-1A0BD1E64DFD}"/>
                    </a:ext>
                  </a:extLst>
                </p:cNvPr>
                <p:cNvSpPr/>
                <p:nvPr/>
              </p:nvSpPr>
              <p:spPr>
                <a:xfrm>
                  <a:off x="3466041" y="822856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EA848B4-C15E-4E3C-AAE1-E2D88AE87F3D}"/>
                  </a:ext>
                </a:extLst>
              </p:cNvPr>
              <p:cNvSpPr/>
              <p:nvPr/>
            </p:nvSpPr>
            <p:spPr>
              <a:xfrm>
                <a:off x="2489997" y="2876106"/>
                <a:ext cx="1266092" cy="518747"/>
              </a:xfrm>
              <a:custGeom>
                <a:avLst/>
                <a:gdLst>
                  <a:gd name="connsiteX0" fmla="*/ 0 w 2618154"/>
                  <a:gd name="connsiteY0" fmla="*/ 0 h 328247"/>
                  <a:gd name="connsiteX1" fmla="*/ 1352062 w 2618154"/>
                  <a:gd name="connsiteY1" fmla="*/ 0 h 328247"/>
                  <a:gd name="connsiteX2" fmla="*/ 1703754 w 2618154"/>
                  <a:gd name="connsiteY2" fmla="*/ 328247 h 328247"/>
                  <a:gd name="connsiteX3" fmla="*/ 2618154 w 2618154"/>
                  <a:gd name="connsiteY3" fmla="*/ 328247 h 328247"/>
                  <a:gd name="connsiteX0" fmla="*/ 188871 w 1266092"/>
                  <a:gd name="connsiteY0" fmla="*/ 0 h 518747"/>
                  <a:gd name="connsiteX1" fmla="*/ 0 w 1266092"/>
                  <a:gd name="connsiteY1" fmla="*/ 190500 h 518747"/>
                  <a:gd name="connsiteX2" fmla="*/ 351692 w 1266092"/>
                  <a:gd name="connsiteY2" fmla="*/ 518747 h 518747"/>
                  <a:gd name="connsiteX3" fmla="*/ 1266092 w 1266092"/>
                  <a:gd name="connsiteY3" fmla="*/ 518747 h 51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6092" h="518747">
                    <a:moveTo>
                      <a:pt x="188871" y="0"/>
                    </a:moveTo>
                    <a:lnTo>
                      <a:pt x="0" y="190500"/>
                    </a:lnTo>
                    <a:lnTo>
                      <a:pt x="351692" y="518747"/>
                    </a:lnTo>
                    <a:lnTo>
                      <a:pt x="1266092" y="518747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67B5643-9956-4DB4-9A81-26BC0F359442}"/>
                  </a:ext>
                </a:extLst>
              </p:cNvPr>
              <p:cNvGrpSpPr/>
              <p:nvPr/>
            </p:nvGrpSpPr>
            <p:grpSpPr>
              <a:xfrm>
                <a:off x="2579221" y="2781782"/>
                <a:ext cx="196851" cy="191560"/>
                <a:chOff x="3217979" y="2170681"/>
                <a:chExt cx="196851" cy="19156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F9B6282D-56B0-4CAB-858E-30BF17213673}"/>
                    </a:ext>
                  </a:extLst>
                </p:cNvPr>
                <p:cNvSpPr/>
                <p:nvPr/>
              </p:nvSpPr>
              <p:spPr>
                <a:xfrm>
                  <a:off x="3267722" y="2217778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0E2B45A6-302F-41FC-9BA6-F81A849749DB}"/>
                    </a:ext>
                  </a:extLst>
                </p:cNvPr>
                <p:cNvSpPr/>
                <p:nvPr/>
              </p:nvSpPr>
              <p:spPr>
                <a:xfrm>
                  <a:off x="3217979" y="2170681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Flowchart: Data 32">
                <a:extLst>
                  <a:ext uri="{FF2B5EF4-FFF2-40B4-BE49-F238E27FC236}">
                    <a16:creationId xmlns:a16="http://schemas.microsoft.com/office/drawing/2014/main" id="{DE6C5F13-5F64-4C3E-9C78-6116F3C9C004}"/>
                  </a:ext>
                </a:extLst>
              </p:cNvPr>
              <p:cNvSpPr/>
              <p:nvPr/>
            </p:nvSpPr>
            <p:spPr>
              <a:xfrm>
                <a:off x="3999157" y="2217763"/>
                <a:ext cx="908397" cy="170767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lowchart: Data 33">
                <a:extLst>
                  <a:ext uri="{FF2B5EF4-FFF2-40B4-BE49-F238E27FC236}">
                    <a16:creationId xmlns:a16="http://schemas.microsoft.com/office/drawing/2014/main" id="{6B0D929B-4DAA-4D91-B98F-80355F2FEABE}"/>
                  </a:ext>
                </a:extLst>
              </p:cNvPr>
              <p:cNvSpPr/>
              <p:nvPr/>
            </p:nvSpPr>
            <p:spPr>
              <a:xfrm>
                <a:off x="3876140" y="2421566"/>
                <a:ext cx="518221" cy="97419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lowchart: Data 34">
                <a:extLst>
                  <a:ext uri="{FF2B5EF4-FFF2-40B4-BE49-F238E27FC236}">
                    <a16:creationId xmlns:a16="http://schemas.microsoft.com/office/drawing/2014/main" id="{72510C9F-AAE1-4036-9603-598C33ACB083}"/>
                  </a:ext>
                </a:extLst>
              </p:cNvPr>
              <p:cNvSpPr/>
              <p:nvPr/>
            </p:nvSpPr>
            <p:spPr>
              <a:xfrm>
                <a:off x="2950699" y="2945631"/>
                <a:ext cx="518221" cy="97419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lowchart: Data 35">
                <a:extLst>
                  <a:ext uri="{FF2B5EF4-FFF2-40B4-BE49-F238E27FC236}">
                    <a16:creationId xmlns:a16="http://schemas.microsoft.com/office/drawing/2014/main" id="{A795D81E-BFA0-4A2A-A293-1632353A1373}"/>
                  </a:ext>
                </a:extLst>
              </p:cNvPr>
              <p:cNvSpPr/>
              <p:nvPr/>
            </p:nvSpPr>
            <p:spPr>
              <a:xfrm flipH="1">
                <a:off x="1226742" y="2159552"/>
                <a:ext cx="663353" cy="124702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37384B9-5337-428E-A28A-68EC9102AC71}"/>
                  </a:ext>
                </a:extLst>
              </p:cNvPr>
              <p:cNvSpPr/>
              <p:nvPr/>
            </p:nvSpPr>
            <p:spPr>
              <a:xfrm>
                <a:off x="1540994" y="1758872"/>
                <a:ext cx="2383367" cy="292100"/>
              </a:xfrm>
              <a:custGeom>
                <a:avLst/>
                <a:gdLst>
                  <a:gd name="connsiteX0" fmla="*/ 0 w 2506133"/>
                  <a:gd name="connsiteY0" fmla="*/ 12700 h 304800"/>
                  <a:gd name="connsiteX1" fmla="*/ 495300 w 2506133"/>
                  <a:gd name="connsiteY1" fmla="*/ 12700 h 304800"/>
                  <a:gd name="connsiteX2" fmla="*/ 829733 w 2506133"/>
                  <a:gd name="connsiteY2" fmla="*/ 304800 h 304800"/>
                  <a:gd name="connsiteX3" fmla="*/ 1693333 w 2506133"/>
                  <a:gd name="connsiteY3" fmla="*/ 304800 h 304800"/>
                  <a:gd name="connsiteX4" fmla="*/ 1896533 w 2506133"/>
                  <a:gd name="connsiteY4" fmla="*/ 173566 h 304800"/>
                  <a:gd name="connsiteX5" fmla="*/ 2383367 w 2506133"/>
                  <a:gd name="connsiteY5" fmla="*/ 173566 h 304800"/>
                  <a:gd name="connsiteX6" fmla="*/ 2366433 w 2506133"/>
                  <a:gd name="connsiteY6" fmla="*/ 0 h 304800"/>
                  <a:gd name="connsiteX7" fmla="*/ 2506133 w 2506133"/>
                  <a:gd name="connsiteY7" fmla="*/ 55033 h 304800"/>
                  <a:gd name="connsiteX0" fmla="*/ 0 w 2506133"/>
                  <a:gd name="connsiteY0" fmla="*/ 0 h 292100"/>
                  <a:gd name="connsiteX1" fmla="*/ 495300 w 2506133"/>
                  <a:gd name="connsiteY1" fmla="*/ 0 h 292100"/>
                  <a:gd name="connsiteX2" fmla="*/ 829733 w 2506133"/>
                  <a:gd name="connsiteY2" fmla="*/ 292100 h 292100"/>
                  <a:gd name="connsiteX3" fmla="*/ 1693333 w 2506133"/>
                  <a:gd name="connsiteY3" fmla="*/ 292100 h 292100"/>
                  <a:gd name="connsiteX4" fmla="*/ 1896533 w 2506133"/>
                  <a:gd name="connsiteY4" fmla="*/ 160866 h 292100"/>
                  <a:gd name="connsiteX5" fmla="*/ 2383367 w 2506133"/>
                  <a:gd name="connsiteY5" fmla="*/ 160866 h 292100"/>
                  <a:gd name="connsiteX6" fmla="*/ 2506133 w 2506133"/>
                  <a:gd name="connsiteY6" fmla="*/ 42333 h 292100"/>
                  <a:gd name="connsiteX0" fmla="*/ 0 w 2383367"/>
                  <a:gd name="connsiteY0" fmla="*/ 0 h 292100"/>
                  <a:gd name="connsiteX1" fmla="*/ 495300 w 2383367"/>
                  <a:gd name="connsiteY1" fmla="*/ 0 h 292100"/>
                  <a:gd name="connsiteX2" fmla="*/ 829733 w 2383367"/>
                  <a:gd name="connsiteY2" fmla="*/ 292100 h 292100"/>
                  <a:gd name="connsiteX3" fmla="*/ 1693333 w 2383367"/>
                  <a:gd name="connsiteY3" fmla="*/ 292100 h 292100"/>
                  <a:gd name="connsiteX4" fmla="*/ 1896533 w 2383367"/>
                  <a:gd name="connsiteY4" fmla="*/ 160866 h 292100"/>
                  <a:gd name="connsiteX5" fmla="*/ 2383367 w 2383367"/>
                  <a:gd name="connsiteY5" fmla="*/ 160866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367" h="292100">
                    <a:moveTo>
                      <a:pt x="0" y="0"/>
                    </a:moveTo>
                    <a:lnTo>
                      <a:pt x="495300" y="0"/>
                    </a:lnTo>
                    <a:lnTo>
                      <a:pt x="829733" y="292100"/>
                    </a:lnTo>
                    <a:lnTo>
                      <a:pt x="1693333" y="292100"/>
                    </a:lnTo>
                    <a:lnTo>
                      <a:pt x="1896533" y="160866"/>
                    </a:lnTo>
                    <a:lnTo>
                      <a:pt x="2383367" y="160866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9DFE857-70E8-43CC-9B71-328535F3D6DB}"/>
                  </a:ext>
                </a:extLst>
              </p:cNvPr>
              <p:cNvSpPr/>
              <p:nvPr/>
            </p:nvSpPr>
            <p:spPr>
              <a:xfrm>
                <a:off x="3811384" y="1920209"/>
                <a:ext cx="196851" cy="191560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93E129D-439D-48CE-B91B-5E63640C3330}"/>
                  </a:ext>
                </a:extLst>
              </p:cNvPr>
              <p:cNvSpPr/>
              <p:nvPr/>
            </p:nvSpPr>
            <p:spPr>
              <a:xfrm>
                <a:off x="2449044" y="1799250"/>
                <a:ext cx="196851" cy="191560"/>
              </a:xfrm>
              <a:prstGeom prst="ellipse">
                <a:avLst/>
              </a:pr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887F550-F53F-4BA0-A61A-30408ED3EF0D}"/>
                  </a:ext>
                </a:extLst>
              </p:cNvPr>
              <p:cNvSpPr/>
              <p:nvPr/>
            </p:nvSpPr>
            <p:spPr>
              <a:xfrm>
                <a:off x="2497727" y="1846093"/>
                <a:ext cx="97367" cy="973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lowchart: Data 40">
                <a:extLst>
                  <a:ext uri="{FF2B5EF4-FFF2-40B4-BE49-F238E27FC236}">
                    <a16:creationId xmlns:a16="http://schemas.microsoft.com/office/drawing/2014/main" id="{4EC3DC4A-C884-410A-9FDD-147586DB6F3B}"/>
                  </a:ext>
                </a:extLst>
              </p:cNvPr>
              <p:cNvSpPr/>
              <p:nvPr/>
            </p:nvSpPr>
            <p:spPr>
              <a:xfrm>
                <a:off x="3295715" y="2003713"/>
                <a:ext cx="499027" cy="61370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882EDDB-4907-4310-B544-6A8DB0A39912}"/>
                  </a:ext>
                </a:extLst>
              </p:cNvPr>
              <p:cNvSpPr/>
              <p:nvPr/>
            </p:nvSpPr>
            <p:spPr>
              <a:xfrm>
                <a:off x="4289487" y="1734367"/>
                <a:ext cx="97367" cy="973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AC6F288-4968-4F67-B4A5-D5E18BD76D45}"/>
                  </a:ext>
                </a:extLst>
              </p:cNvPr>
              <p:cNvSpPr/>
              <p:nvPr/>
            </p:nvSpPr>
            <p:spPr>
              <a:xfrm>
                <a:off x="4081261" y="3156495"/>
                <a:ext cx="97367" cy="973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27D7996-059B-490F-AEA7-05D0050834A4}"/>
                  </a:ext>
                </a:extLst>
              </p:cNvPr>
              <p:cNvSpPr/>
              <p:nvPr/>
            </p:nvSpPr>
            <p:spPr>
              <a:xfrm>
                <a:off x="4218577" y="3480902"/>
                <a:ext cx="76035" cy="7603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A65189E-D22D-4982-8324-EB30CFA40EE0}"/>
                  </a:ext>
                </a:extLst>
              </p:cNvPr>
              <p:cNvSpPr/>
              <p:nvPr/>
            </p:nvSpPr>
            <p:spPr>
              <a:xfrm>
                <a:off x="1373962" y="2743887"/>
                <a:ext cx="234581" cy="2345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Data 45">
                <a:extLst>
                  <a:ext uri="{FF2B5EF4-FFF2-40B4-BE49-F238E27FC236}">
                    <a16:creationId xmlns:a16="http://schemas.microsoft.com/office/drawing/2014/main" id="{A28DAA51-BD5B-4839-8B44-F9EA3F6CFD00}"/>
                  </a:ext>
                </a:extLst>
              </p:cNvPr>
              <p:cNvSpPr/>
              <p:nvPr/>
            </p:nvSpPr>
            <p:spPr>
              <a:xfrm>
                <a:off x="727579" y="3377020"/>
                <a:ext cx="908397" cy="170767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lowchart: Data 46">
                <a:extLst>
                  <a:ext uri="{FF2B5EF4-FFF2-40B4-BE49-F238E27FC236}">
                    <a16:creationId xmlns:a16="http://schemas.microsoft.com/office/drawing/2014/main" id="{2FE35C95-2122-4441-993C-0A6A5787012C}"/>
                  </a:ext>
                </a:extLst>
              </p:cNvPr>
              <p:cNvSpPr/>
              <p:nvPr/>
            </p:nvSpPr>
            <p:spPr>
              <a:xfrm>
                <a:off x="1259574" y="3303660"/>
                <a:ext cx="452509" cy="85066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C1E711F-14D6-498D-9CE4-5F7A192AE2D5}"/>
                  </a:ext>
                </a:extLst>
              </p:cNvPr>
              <p:cNvSpPr/>
              <p:nvPr/>
            </p:nvSpPr>
            <p:spPr>
              <a:xfrm>
                <a:off x="678895" y="1427308"/>
                <a:ext cx="97367" cy="973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8A187F6-0175-4ECA-894A-F6C9FA3CD7BA}"/>
                  </a:ext>
                </a:extLst>
              </p:cNvPr>
              <p:cNvSpPr/>
              <p:nvPr/>
            </p:nvSpPr>
            <p:spPr>
              <a:xfrm flipH="1">
                <a:off x="90598" y="2819888"/>
                <a:ext cx="1742281" cy="304800"/>
              </a:xfrm>
              <a:custGeom>
                <a:avLst/>
                <a:gdLst>
                  <a:gd name="connsiteX0" fmla="*/ 0 w 1862666"/>
                  <a:gd name="connsiteY0" fmla="*/ 304800 h 304800"/>
                  <a:gd name="connsiteX1" fmla="*/ 334433 w 1862666"/>
                  <a:gd name="connsiteY1" fmla="*/ 0 h 304800"/>
                  <a:gd name="connsiteX2" fmla="*/ 1748366 w 1862666"/>
                  <a:gd name="connsiteY2" fmla="*/ 0 h 304800"/>
                  <a:gd name="connsiteX3" fmla="*/ 1862666 w 1862666"/>
                  <a:gd name="connsiteY3" fmla="*/ 118534 h 304800"/>
                  <a:gd name="connsiteX0" fmla="*/ 0 w 1748366"/>
                  <a:gd name="connsiteY0" fmla="*/ 304800 h 304800"/>
                  <a:gd name="connsiteX1" fmla="*/ 334433 w 1748366"/>
                  <a:gd name="connsiteY1" fmla="*/ 0 h 304800"/>
                  <a:gd name="connsiteX2" fmla="*/ 1748366 w 1748366"/>
                  <a:gd name="connsiteY2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8366" h="304800">
                    <a:moveTo>
                      <a:pt x="0" y="304800"/>
                    </a:moveTo>
                    <a:lnTo>
                      <a:pt x="334433" y="0"/>
                    </a:lnTo>
                    <a:lnTo>
                      <a:pt x="1748366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EAD9B8F-3260-4013-AF98-2B9AC04A03E9}"/>
                  </a:ext>
                </a:extLst>
              </p:cNvPr>
              <p:cNvSpPr/>
              <p:nvPr/>
            </p:nvSpPr>
            <p:spPr>
              <a:xfrm flipH="1" flipV="1">
                <a:off x="1990137" y="3555668"/>
                <a:ext cx="1641268" cy="286553"/>
              </a:xfrm>
              <a:custGeom>
                <a:avLst/>
                <a:gdLst>
                  <a:gd name="connsiteX0" fmla="*/ 0 w 1862666"/>
                  <a:gd name="connsiteY0" fmla="*/ 304800 h 304800"/>
                  <a:gd name="connsiteX1" fmla="*/ 334433 w 1862666"/>
                  <a:gd name="connsiteY1" fmla="*/ 0 h 304800"/>
                  <a:gd name="connsiteX2" fmla="*/ 1748366 w 1862666"/>
                  <a:gd name="connsiteY2" fmla="*/ 0 h 304800"/>
                  <a:gd name="connsiteX3" fmla="*/ 1862666 w 1862666"/>
                  <a:gd name="connsiteY3" fmla="*/ 118534 h 304800"/>
                  <a:gd name="connsiteX0" fmla="*/ 0 w 1748366"/>
                  <a:gd name="connsiteY0" fmla="*/ 304800 h 304800"/>
                  <a:gd name="connsiteX1" fmla="*/ 334433 w 1748366"/>
                  <a:gd name="connsiteY1" fmla="*/ 0 h 304800"/>
                  <a:gd name="connsiteX2" fmla="*/ 1748366 w 1748366"/>
                  <a:gd name="connsiteY2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8366" h="304800">
                    <a:moveTo>
                      <a:pt x="0" y="304800"/>
                    </a:moveTo>
                    <a:lnTo>
                      <a:pt x="334433" y="0"/>
                    </a:lnTo>
                    <a:lnTo>
                      <a:pt x="1748366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866981E-B088-478C-B895-524AF97CDF1F}"/>
                  </a:ext>
                </a:extLst>
              </p:cNvPr>
              <p:cNvGrpSpPr/>
              <p:nvPr/>
            </p:nvGrpSpPr>
            <p:grpSpPr>
              <a:xfrm>
                <a:off x="1860614" y="3746441"/>
                <a:ext cx="196851" cy="191560"/>
                <a:chOff x="3651897" y="1980442"/>
                <a:chExt cx="196851" cy="191560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1BE1E40-F587-4E70-801D-702BF8B413C5}"/>
                    </a:ext>
                  </a:extLst>
                </p:cNvPr>
                <p:cNvSpPr/>
                <p:nvPr/>
              </p:nvSpPr>
              <p:spPr>
                <a:xfrm>
                  <a:off x="3701640" y="2027539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7990BDAD-5765-4E9B-9284-E81D8F6F76CB}"/>
                    </a:ext>
                  </a:extLst>
                </p:cNvPr>
                <p:cNvSpPr/>
                <p:nvPr/>
              </p:nvSpPr>
              <p:spPr>
                <a:xfrm>
                  <a:off x="3651897" y="1980442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A94D08C-FD7B-4CEE-98F9-A2CE4BFC8954}"/>
                  </a:ext>
                </a:extLst>
              </p:cNvPr>
              <p:cNvGrpSpPr/>
              <p:nvPr/>
            </p:nvGrpSpPr>
            <p:grpSpPr>
              <a:xfrm>
                <a:off x="5170243" y="3444004"/>
                <a:ext cx="359188" cy="349534"/>
                <a:chOff x="3217979" y="2170681"/>
                <a:chExt cx="196851" cy="191560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0613C2C-9E6A-4704-9983-FF01558515DE}"/>
                    </a:ext>
                  </a:extLst>
                </p:cNvPr>
                <p:cNvSpPr/>
                <p:nvPr/>
              </p:nvSpPr>
              <p:spPr>
                <a:xfrm>
                  <a:off x="3267722" y="2217778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8A340869-15F7-4FCC-97D6-693601E5AF31}"/>
                    </a:ext>
                  </a:extLst>
                </p:cNvPr>
                <p:cNvSpPr/>
                <p:nvPr/>
              </p:nvSpPr>
              <p:spPr>
                <a:xfrm>
                  <a:off x="3217979" y="2170681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082AFD4-D50A-4C2D-BF54-D5359925BEF1}"/>
                  </a:ext>
                </a:extLst>
              </p:cNvPr>
              <p:cNvSpPr/>
              <p:nvPr/>
            </p:nvSpPr>
            <p:spPr>
              <a:xfrm>
                <a:off x="4239219" y="1884906"/>
                <a:ext cx="1803400" cy="317500"/>
              </a:xfrm>
              <a:custGeom>
                <a:avLst/>
                <a:gdLst>
                  <a:gd name="connsiteX0" fmla="*/ 1803400 w 1803400"/>
                  <a:gd name="connsiteY0" fmla="*/ 317500 h 317500"/>
                  <a:gd name="connsiteX1" fmla="*/ 1485900 w 1803400"/>
                  <a:gd name="connsiteY1" fmla="*/ 0 h 317500"/>
                  <a:gd name="connsiteX2" fmla="*/ 889000 w 1803400"/>
                  <a:gd name="connsiteY2" fmla="*/ 0 h 317500"/>
                  <a:gd name="connsiteX3" fmla="*/ 639233 w 1803400"/>
                  <a:gd name="connsiteY3" fmla="*/ 156634 h 317500"/>
                  <a:gd name="connsiteX4" fmla="*/ 0 w 1803400"/>
                  <a:gd name="connsiteY4" fmla="*/ 156634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3400" h="317500">
                    <a:moveTo>
                      <a:pt x="1803400" y="317500"/>
                    </a:moveTo>
                    <a:lnTo>
                      <a:pt x="1485900" y="0"/>
                    </a:lnTo>
                    <a:lnTo>
                      <a:pt x="889000" y="0"/>
                    </a:lnTo>
                    <a:lnTo>
                      <a:pt x="639233" y="156634"/>
                    </a:lnTo>
                    <a:lnTo>
                      <a:pt x="0" y="156634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7B91D42-BFD8-4A62-8A35-F270E7D32E44}"/>
                  </a:ext>
                </a:extLst>
              </p:cNvPr>
              <p:cNvGrpSpPr/>
              <p:nvPr/>
            </p:nvGrpSpPr>
            <p:grpSpPr>
              <a:xfrm>
                <a:off x="4682126" y="2575145"/>
                <a:ext cx="196851" cy="191560"/>
                <a:chOff x="3466041" y="822856"/>
                <a:chExt cx="196851" cy="191560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B79E272-70B6-4CC0-B1FD-0A7C364026B5}"/>
                    </a:ext>
                  </a:extLst>
                </p:cNvPr>
                <p:cNvSpPr/>
                <p:nvPr/>
              </p:nvSpPr>
              <p:spPr>
                <a:xfrm>
                  <a:off x="3515784" y="869953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0A67230C-780D-41A6-BFA5-E326830BFDC9}"/>
                    </a:ext>
                  </a:extLst>
                </p:cNvPr>
                <p:cNvSpPr/>
                <p:nvPr/>
              </p:nvSpPr>
              <p:spPr>
                <a:xfrm>
                  <a:off x="3466041" y="822856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A442A9A2-A8AA-4139-A77F-1BB3C7171EB6}"/>
                  </a:ext>
                </a:extLst>
              </p:cNvPr>
              <p:cNvGrpSpPr/>
              <p:nvPr/>
            </p:nvGrpSpPr>
            <p:grpSpPr>
              <a:xfrm>
                <a:off x="5952661" y="2099843"/>
                <a:ext cx="196851" cy="191560"/>
                <a:chOff x="3466041" y="822856"/>
                <a:chExt cx="196851" cy="19156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CCE2A59A-BBE5-4565-878B-0DA6B17E5EC0}"/>
                    </a:ext>
                  </a:extLst>
                </p:cNvPr>
                <p:cNvSpPr/>
                <p:nvPr/>
              </p:nvSpPr>
              <p:spPr>
                <a:xfrm>
                  <a:off x="3515784" y="869953"/>
                  <a:ext cx="97367" cy="973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61E25CA-32D0-4B8F-B233-EDAFD2725B74}"/>
                    </a:ext>
                  </a:extLst>
                </p:cNvPr>
                <p:cNvSpPr/>
                <p:nvPr/>
              </p:nvSpPr>
              <p:spPr>
                <a:xfrm>
                  <a:off x="3466041" y="822856"/>
                  <a:ext cx="196851" cy="1915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  <a:sp3d z="101600"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Flowchart: Data 55">
                <a:extLst>
                  <a:ext uri="{FF2B5EF4-FFF2-40B4-BE49-F238E27FC236}">
                    <a16:creationId xmlns:a16="http://schemas.microsoft.com/office/drawing/2014/main" id="{43D29BAD-A7E8-47B8-814E-EFA7FD4A6616}"/>
                  </a:ext>
                </a:extLst>
              </p:cNvPr>
              <p:cNvSpPr/>
              <p:nvPr/>
            </p:nvSpPr>
            <p:spPr>
              <a:xfrm>
                <a:off x="4853761" y="2714148"/>
                <a:ext cx="675670" cy="127017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Data 56">
                <a:extLst>
                  <a:ext uri="{FF2B5EF4-FFF2-40B4-BE49-F238E27FC236}">
                    <a16:creationId xmlns:a16="http://schemas.microsoft.com/office/drawing/2014/main" id="{2C011922-8C7A-4FE6-BE5E-8292333EE38D}"/>
                  </a:ext>
                </a:extLst>
              </p:cNvPr>
              <p:cNvSpPr/>
              <p:nvPr/>
            </p:nvSpPr>
            <p:spPr>
              <a:xfrm>
                <a:off x="4897729" y="3449024"/>
                <a:ext cx="336908" cy="63334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  <a:sp3d z="101600"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2545479E-9262-47BB-8BD8-2AB629DF8904}"/>
              </a:ext>
            </a:extLst>
          </p:cNvPr>
          <p:cNvSpPr/>
          <p:nvPr userDrawn="1"/>
        </p:nvSpPr>
        <p:spPr>
          <a:xfrm>
            <a:off x="0" y="-1885"/>
            <a:ext cx="9144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51900">
                <a:schemeClr val="bg1">
                  <a:alpha val="36000"/>
                </a:schemeClr>
              </a:gs>
              <a:gs pos="0">
                <a:schemeClr val="bg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81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1125415"/>
            <a:ext cx="8658225" cy="50515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5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6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6284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7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5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5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BF36AB-A41F-4D26-87A4-0CA55F0A7E5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887" y="365127"/>
            <a:ext cx="8658225" cy="60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888" y="1125414"/>
            <a:ext cx="8658225" cy="5435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60820"/>
            <a:ext cx="2057400" cy="236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985EF-3E56-4A66-9F14-423B0342193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EE84F4-6EEC-46E5-8411-11AC997FE699}"/>
              </a:ext>
            </a:extLst>
          </p:cNvPr>
          <p:cNvCxnSpPr>
            <a:cxnSpLocks/>
          </p:cNvCxnSpPr>
          <p:nvPr userDrawn="1"/>
        </p:nvCxnSpPr>
        <p:spPr>
          <a:xfrm>
            <a:off x="0" y="1046281"/>
            <a:ext cx="9144000" cy="0"/>
          </a:xfrm>
          <a:prstGeom prst="line">
            <a:avLst/>
          </a:prstGeom>
          <a:ln w="8255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36000">
                  <a:schemeClr val="accent2"/>
                </a:gs>
                <a:gs pos="100000">
                  <a:schemeClr val="tx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75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0A271-1709-4DE3-BD21-E364A5371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Towards More Agile and Inexpensive Robotics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6B54A-61E3-4120-B699-814901586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Darren Levine</a:t>
            </a:r>
          </a:p>
        </p:txBody>
      </p:sp>
    </p:spTree>
    <p:extLst>
      <p:ext uri="{BB962C8B-B14F-4D97-AF65-F5344CB8AC3E}">
        <p14:creationId xmlns:p14="http://schemas.microsoft.com/office/powerpoint/2010/main" val="2920985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95039A-8420-427F-83E9-0D094CDF902C}"/>
              </a:ext>
            </a:extLst>
          </p:cNvPr>
          <p:cNvSpPr/>
          <p:nvPr/>
        </p:nvSpPr>
        <p:spPr>
          <a:xfrm>
            <a:off x="153223" y="4679185"/>
            <a:ext cx="5163321" cy="20264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2FB79-C574-4C81-AED6-AB4E3362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sz="2400" dirty="0"/>
              <a:t>Biological Inspiration: </a:t>
            </a:r>
            <a:r>
              <a:rPr lang="en-US" sz="2000" dirty="0"/>
              <a:t>How complex are these problems?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B03C-26AB-4F1B-AAED-B4A0C431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153990"/>
            <a:ext cx="5073657" cy="326561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When we catch a ball we’re actually solving a complex set of  differential equations</a:t>
            </a:r>
          </a:p>
          <a:p>
            <a:pPr lvl="1"/>
            <a:r>
              <a:rPr lang="en-US" sz="1800" dirty="0"/>
              <a:t>Wind speed, air density, mass, size, drag…</a:t>
            </a:r>
          </a:p>
          <a:p>
            <a:r>
              <a:rPr lang="en-US" sz="2000" dirty="0"/>
              <a:t>How do you catch a ball?</a:t>
            </a:r>
          </a:p>
          <a:p>
            <a:pPr lvl="1"/>
            <a:r>
              <a:rPr lang="en-US" sz="1800" dirty="0"/>
              <a:t>It’s tempting to answer with a highly-intelligent chain of reasoning</a:t>
            </a:r>
          </a:p>
          <a:p>
            <a:r>
              <a:rPr lang="en-US" sz="2000" dirty="0"/>
              <a:t>It turns out we use the “Gaze Heuristic” </a:t>
            </a:r>
            <a:r>
              <a:rPr lang="en-US" sz="1600" dirty="0"/>
              <a:t>(Discovered by Gerd Gigerenzer)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If ignore the fact they were solving complex problem and focus on one heuristic variable we can consistently solve the problem</a:t>
            </a:r>
          </a:p>
          <a:p>
            <a:pPr lvl="1"/>
            <a:r>
              <a:rPr lang="en-US" b="1" dirty="0"/>
              <a:t>If the ball lowers in the sky: Run Faster</a:t>
            </a:r>
          </a:p>
          <a:p>
            <a:pPr lvl="1"/>
            <a:r>
              <a:rPr lang="en-US" b="1" dirty="0"/>
              <a:t>If the ball raises in the sky: Run Slower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17FF4F-AD3A-4BC3-9A42-33CAC2B795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17308" y="2196777"/>
            <a:ext cx="3155305" cy="222282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C097E70-3B6E-4073-BDC7-6894619F8C0C}"/>
              </a:ext>
            </a:extLst>
          </p:cNvPr>
          <p:cNvSpPr/>
          <p:nvPr/>
        </p:nvSpPr>
        <p:spPr>
          <a:xfrm>
            <a:off x="7539114" y="1571061"/>
            <a:ext cx="1476375" cy="857250"/>
          </a:xfrm>
          <a:custGeom>
            <a:avLst/>
            <a:gdLst>
              <a:gd name="connsiteX0" fmla="*/ 0 w 1800225"/>
              <a:gd name="connsiteY0" fmla="*/ 800100 h 800100"/>
              <a:gd name="connsiteX1" fmla="*/ 781050 w 1800225"/>
              <a:gd name="connsiteY1" fmla="*/ 0 h 800100"/>
              <a:gd name="connsiteX2" fmla="*/ 1800225 w 1800225"/>
              <a:gd name="connsiteY2" fmla="*/ 504825 h 800100"/>
              <a:gd name="connsiteX3" fmla="*/ 0 w 1800225"/>
              <a:gd name="connsiteY3" fmla="*/ 800100 h 800100"/>
              <a:gd name="connsiteX0" fmla="*/ 0 w 1800225"/>
              <a:gd name="connsiteY0" fmla="*/ 847725 h 847725"/>
              <a:gd name="connsiteX1" fmla="*/ 771525 w 1800225"/>
              <a:gd name="connsiteY1" fmla="*/ 0 h 847725"/>
              <a:gd name="connsiteX2" fmla="*/ 1800225 w 1800225"/>
              <a:gd name="connsiteY2" fmla="*/ 552450 h 847725"/>
              <a:gd name="connsiteX3" fmla="*/ 0 w 1800225"/>
              <a:gd name="connsiteY3" fmla="*/ 847725 h 847725"/>
              <a:gd name="connsiteX0" fmla="*/ 0 w 1800225"/>
              <a:gd name="connsiteY0" fmla="*/ 847725 h 847725"/>
              <a:gd name="connsiteX1" fmla="*/ 771525 w 1800225"/>
              <a:gd name="connsiteY1" fmla="*/ 0 h 847725"/>
              <a:gd name="connsiteX2" fmla="*/ 1800225 w 1800225"/>
              <a:gd name="connsiteY2" fmla="*/ 552450 h 847725"/>
              <a:gd name="connsiteX3" fmla="*/ 0 w 1800225"/>
              <a:gd name="connsiteY3" fmla="*/ 847725 h 847725"/>
              <a:gd name="connsiteX0" fmla="*/ 0 w 1800225"/>
              <a:gd name="connsiteY0" fmla="*/ 847725 h 847725"/>
              <a:gd name="connsiteX1" fmla="*/ 771525 w 1800225"/>
              <a:gd name="connsiteY1" fmla="*/ 0 h 847725"/>
              <a:gd name="connsiteX2" fmla="*/ 1800225 w 1800225"/>
              <a:gd name="connsiteY2" fmla="*/ 552450 h 847725"/>
              <a:gd name="connsiteX3" fmla="*/ 0 w 1800225"/>
              <a:gd name="connsiteY3" fmla="*/ 847725 h 847725"/>
              <a:gd name="connsiteX0" fmla="*/ 0 w 1828800"/>
              <a:gd name="connsiteY0" fmla="*/ 847725 h 847725"/>
              <a:gd name="connsiteX1" fmla="*/ 771525 w 1828800"/>
              <a:gd name="connsiteY1" fmla="*/ 0 h 847725"/>
              <a:gd name="connsiteX2" fmla="*/ 1828800 w 1828800"/>
              <a:gd name="connsiteY2" fmla="*/ 447675 h 847725"/>
              <a:gd name="connsiteX3" fmla="*/ 0 w 1828800"/>
              <a:gd name="connsiteY3" fmla="*/ 847725 h 847725"/>
              <a:gd name="connsiteX0" fmla="*/ 0 w 1828800"/>
              <a:gd name="connsiteY0" fmla="*/ 847725 h 847725"/>
              <a:gd name="connsiteX1" fmla="*/ 771525 w 1828800"/>
              <a:gd name="connsiteY1" fmla="*/ 0 h 847725"/>
              <a:gd name="connsiteX2" fmla="*/ 1828800 w 1828800"/>
              <a:gd name="connsiteY2" fmla="*/ 447675 h 847725"/>
              <a:gd name="connsiteX3" fmla="*/ 0 w 1828800"/>
              <a:gd name="connsiteY3" fmla="*/ 847725 h 847725"/>
              <a:gd name="connsiteX0" fmla="*/ 0 w 1476375"/>
              <a:gd name="connsiteY0" fmla="*/ 847725 h 847725"/>
              <a:gd name="connsiteX1" fmla="*/ 771525 w 1476375"/>
              <a:gd name="connsiteY1" fmla="*/ 0 h 847725"/>
              <a:gd name="connsiteX2" fmla="*/ 1476375 w 1476375"/>
              <a:gd name="connsiteY2" fmla="*/ 590550 h 847725"/>
              <a:gd name="connsiteX3" fmla="*/ 0 w 1476375"/>
              <a:gd name="connsiteY3" fmla="*/ 847725 h 847725"/>
              <a:gd name="connsiteX0" fmla="*/ 0 w 1476375"/>
              <a:gd name="connsiteY0" fmla="*/ 847725 h 847725"/>
              <a:gd name="connsiteX1" fmla="*/ 771525 w 1476375"/>
              <a:gd name="connsiteY1" fmla="*/ 0 h 847725"/>
              <a:gd name="connsiteX2" fmla="*/ 1476375 w 1476375"/>
              <a:gd name="connsiteY2" fmla="*/ 590550 h 847725"/>
              <a:gd name="connsiteX3" fmla="*/ 0 w 1476375"/>
              <a:gd name="connsiteY3" fmla="*/ 847725 h 847725"/>
              <a:gd name="connsiteX0" fmla="*/ 0 w 1476375"/>
              <a:gd name="connsiteY0" fmla="*/ 847725 h 847725"/>
              <a:gd name="connsiteX1" fmla="*/ 771525 w 1476375"/>
              <a:gd name="connsiteY1" fmla="*/ 0 h 847725"/>
              <a:gd name="connsiteX2" fmla="*/ 1476375 w 1476375"/>
              <a:gd name="connsiteY2" fmla="*/ 590550 h 847725"/>
              <a:gd name="connsiteX3" fmla="*/ 0 w 1476375"/>
              <a:gd name="connsiteY3" fmla="*/ 847725 h 847725"/>
              <a:gd name="connsiteX0" fmla="*/ 0 w 1476375"/>
              <a:gd name="connsiteY0" fmla="*/ 857250 h 857250"/>
              <a:gd name="connsiteX1" fmla="*/ 809625 w 1476375"/>
              <a:gd name="connsiteY1" fmla="*/ 0 h 857250"/>
              <a:gd name="connsiteX2" fmla="*/ 1476375 w 1476375"/>
              <a:gd name="connsiteY2" fmla="*/ 600075 h 857250"/>
              <a:gd name="connsiteX3" fmla="*/ 0 w 1476375"/>
              <a:gd name="connsiteY3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375" h="857250">
                <a:moveTo>
                  <a:pt x="0" y="857250"/>
                </a:moveTo>
                <a:lnTo>
                  <a:pt x="809625" y="0"/>
                </a:lnTo>
                <a:cubicBezTo>
                  <a:pt x="1133475" y="88900"/>
                  <a:pt x="1352550" y="425450"/>
                  <a:pt x="1476375" y="600075"/>
                </a:cubicBezTo>
                <a:lnTo>
                  <a:pt x="0" y="857250"/>
                </a:lnTo>
                <a:close/>
              </a:path>
            </a:pathLst>
          </a:custGeom>
          <a:gradFill flip="none" rotWithShape="1">
            <a:gsLst>
              <a:gs pos="25000">
                <a:schemeClr val="bg1"/>
              </a:gs>
              <a:gs pos="75000">
                <a:srgbClr val="FFC000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45FA4A0-2E3F-47D4-ACC9-8E3E4BEDDA66}"/>
              </a:ext>
            </a:extLst>
          </p:cNvPr>
          <p:cNvSpPr/>
          <p:nvPr/>
        </p:nvSpPr>
        <p:spPr>
          <a:xfrm rot="158636">
            <a:off x="5593741" y="1381149"/>
            <a:ext cx="2968349" cy="747561"/>
          </a:xfrm>
          <a:custGeom>
            <a:avLst/>
            <a:gdLst>
              <a:gd name="connsiteX0" fmla="*/ 0 w 5381625"/>
              <a:gd name="connsiteY0" fmla="*/ 0 h 9525"/>
              <a:gd name="connsiteX1" fmla="*/ 5381625 w 5381625"/>
              <a:gd name="connsiteY1" fmla="*/ 9525 h 9525"/>
              <a:gd name="connsiteX0" fmla="*/ 0 w 10000"/>
              <a:gd name="connsiteY0" fmla="*/ 1202225 h 1212225"/>
              <a:gd name="connsiteX1" fmla="*/ 10000 w 10000"/>
              <a:gd name="connsiteY1" fmla="*/ 1212225 h 1212225"/>
              <a:gd name="connsiteX0" fmla="*/ 0 w 10000"/>
              <a:gd name="connsiteY0" fmla="*/ 1414666 h 1424666"/>
              <a:gd name="connsiteX1" fmla="*/ 10000 w 10000"/>
              <a:gd name="connsiteY1" fmla="*/ 1424666 h 1424666"/>
              <a:gd name="connsiteX0" fmla="*/ 0 w 10000"/>
              <a:gd name="connsiteY0" fmla="*/ 1750744 h 1760744"/>
              <a:gd name="connsiteX1" fmla="*/ 10000 w 10000"/>
              <a:gd name="connsiteY1" fmla="*/ 1760744 h 1760744"/>
              <a:gd name="connsiteX0" fmla="*/ 0 w 10000"/>
              <a:gd name="connsiteY0" fmla="*/ 1476390 h 1486390"/>
              <a:gd name="connsiteX1" fmla="*/ 10000 w 10000"/>
              <a:gd name="connsiteY1" fmla="*/ 1486390 h 1486390"/>
              <a:gd name="connsiteX0" fmla="*/ 0 w 12975"/>
              <a:gd name="connsiteY0" fmla="*/ 3834379 h 3834379"/>
              <a:gd name="connsiteX1" fmla="*/ 12975 w 12975"/>
              <a:gd name="connsiteY1" fmla="*/ 634149 h 3834379"/>
              <a:gd name="connsiteX0" fmla="*/ 0 w 12975"/>
              <a:gd name="connsiteY0" fmla="*/ 4534814 h 4534814"/>
              <a:gd name="connsiteX1" fmla="*/ 12975 w 12975"/>
              <a:gd name="connsiteY1" fmla="*/ 1334584 h 453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75" h="4534814">
                <a:moveTo>
                  <a:pt x="0" y="4534814"/>
                </a:moveTo>
                <a:cubicBezTo>
                  <a:pt x="4601" y="-975367"/>
                  <a:pt x="10421" y="-688749"/>
                  <a:pt x="12975" y="1334584"/>
                </a:cubicBezTo>
              </a:path>
            </a:pathLst>
          </a:custGeom>
          <a:noFill/>
          <a:ln w="47625"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  <a:tileRect/>
            </a:gra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Football">
            <a:extLst>
              <a:ext uri="{FF2B5EF4-FFF2-40B4-BE49-F238E27FC236}">
                <a16:creationId xmlns:a16="http://schemas.microsoft.com/office/drawing/2014/main" id="{F15BF7BB-46AD-45D1-A1EE-F26FF4B65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62288">
            <a:off x="8465853" y="1598932"/>
            <a:ext cx="640827" cy="6408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2517111-E145-423A-8820-A6445C10B1CD}"/>
              </a:ext>
            </a:extLst>
          </p:cNvPr>
          <p:cNvSpPr/>
          <p:nvPr/>
        </p:nvSpPr>
        <p:spPr>
          <a:xfrm>
            <a:off x="4909457" y="4510147"/>
            <a:ext cx="4106031" cy="2195453"/>
          </a:xfrm>
          <a:custGeom>
            <a:avLst/>
            <a:gdLst>
              <a:gd name="connsiteX0" fmla="*/ 0 w 3519619"/>
              <a:gd name="connsiteY0" fmla="*/ 0 h 2195453"/>
              <a:gd name="connsiteX1" fmla="*/ 3519619 w 3519619"/>
              <a:gd name="connsiteY1" fmla="*/ 0 h 2195453"/>
              <a:gd name="connsiteX2" fmla="*/ 3519619 w 3519619"/>
              <a:gd name="connsiteY2" fmla="*/ 2195453 h 2195453"/>
              <a:gd name="connsiteX3" fmla="*/ 0 w 3519619"/>
              <a:gd name="connsiteY3" fmla="*/ 2195453 h 2195453"/>
              <a:gd name="connsiteX4" fmla="*/ 0 w 3519619"/>
              <a:gd name="connsiteY4" fmla="*/ 0 h 2195453"/>
              <a:gd name="connsiteX0" fmla="*/ 18995 w 3538614"/>
              <a:gd name="connsiteY0" fmla="*/ 0 h 2195453"/>
              <a:gd name="connsiteX1" fmla="*/ 3538614 w 3538614"/>
              <a:gd name="connsiteY1" fmla="*/ 0 h 2195453"/>
              <a:gd name="connsiteX2" fmla="*/ 3538614 w 3538614"/>
              <a:gd name="connsiteY2" fmla="*/ 2195453 h 2195453"/>
              <a:gd name="connsiteX3" fmla="*/ 18995 w 3538614"/>
              <a:gd name="connsiteY3" fmla="*/ 2195453 h 2195453"/>
              <a:gd name="connsiteX4" fmla="*/ 0 w 3538614"/>
              <a:gd name="connsiteY4" fmla="*/ 1462028 h 2195453"/>
              <a:gd name="connsiteX5" fmla="*/ 18995 w 3538614"/>
              <a:gd name="connsiteY5" fmla="*/ 0 h 2195453"/>
              <a:gd name="connsiteX0" fmla="*/ 28520 w 3548139"/>
              <a:gd name="connsiteY0" fmla="*/ 0 h 2195453"/>
              <a:gd name="connsiteX1" fmla="*/ 3548139 w 3548139"/>
              <a:gd name="connsiteY1" fmla="*/ 0 h 2195453"/>
              <a:gd name="connsiteX2" fmla="*/ 3548139 w 3548139"/>
              <a:gd name="connsiteY2" fmla="*/ 2195453 h 2195453"/>
              <a:gd name="connsiteX3" fmla="*/ 28520 w 3548139"/>
              <a:gd name="connsiteY3" fmla="*/ 2195453 h 2195453"/>
              <a:gd name="connsiteX4" fmla="*/ 0 w 3548139"/>
              <a:gd name="connsiteY4" fmla="*/ 1938278 h 2195453"/>
              <a:gd name="connsiteX5" fmla="*/ 9525 w 3548139"/>
              <a:gd name="connsiteY5" fmla="*/ 1462028 h 2195453"/>
              <a:gd name="connsiteX6" fmla="*/ 28520 w 3548139"/>
              <a:gd name="connsiteY6" fmla="*/ 0 h 2195453"/>
              <a:gd name="connsiteX0" fmla="*/ 28520 w 3548139"/>
              <a:gd name="connsiteY0" fmla="*/ 0 h 2195453"/>
              <a:gd name="connsiteX1" fmla="*/ 3548139 w 3548139"/>
              <a:gd name="connsiteY1" fmla="*/ 0 h 2195453"/>
              <a:gd name="connsiteX2" fmla="*/ 3548139 w 3548139"/>
              <a:gd name="connsiteY2" fmla="*/ 2195453 h 2195453"/>
              <a:gd name="connsiteX3" fmla="*/ 28520 w 3548139"/>
              <a:gd name="connsiteY3" fmla="*/ 2195453 h 2195453"/>
              <a:gd name="connsiteX4" fmla="*/ 0 w 3548139"/>
              <a:gd name="connsiteY4" fmla="*/ 1938278 h 2195453"/>
              <a:gd name="connsiteX5" fmla="*/ 9525 w 3548139"/>
              <a:gd name="connsiteY5" fmla="*/ 1147703 h 2195453"/>
              <a:gd name="connsiteX6" fmla="*/ 28520 w 3548139"/>
              <a:gd name="connsiteY6" fmla="*/ 0 h 2195453"/>
              <a:gd name="connsiteX0" fmla="*/ 38044 w 3557663"/>
              <a:gd name="connsiteY0" fmla="*/ 0 h 2195453"/>
              <a:gd name="connsiteX1" fmla="*/ 3557663 w 3557663"/>
              <a:gd name="connsiteY1" fmla="*/ 0 h 2195453"/>
              <a:gd name="connsiteX2" fmla="*/ 3557663 w 3557663"/>
              <a:gd name="connsiteY2" fmla="*/ 2195453 h 2195453"/>
              <a:gd name="connsiteX3" fmla="*/ 38044 w 3557663"/>
              <a:gd name="connsiteY3" fmla="*/ 2195453 h 2195453"/>
              <a:gd name="connsiteX4" fmla="*/ 9524 w 3557663"/>
              <a:gd name="connsiteY4" fmla="*/ 1938278 h 2195453"/>
              <a:gd name="connsiteX5" fmla="*/ 0 w 3557663"/>
              <a:gd name="connsiteY5" fmla="*/ 1595378 h 2195453"/>
              <a:gd name="connsiteX6" fmla="*/ 19049 w 3557663"/>
              <a:gd name="connsiteY6" fmla="*/ 1147703 h 2195453"/>
              <a:gd name="connsiteX7" fmla="*/ 38044 w 3557663"/>
              <a:gd name="connsiteY7" fmla="*/ 0 h 2195453"/>
              <a:gd name="connsiteX0" fmla="*/ 1028644 w 4548263"/>
              <a:gd name="connsiteY0" fmla="*/ 0 h 2195453"/>
              <a:gd name="connsiteX1" fmla="*/ 4548263 w 4548263"/>
              <a:gd name="connsiteY1" fmla="*/ 0 h 2195453"/>
              <a:gd name="connsiteX2" fmla="*/ 4548263 w 4548263"/>
              <a:gd name="connsiteY2" fmla="*/ 2195453 h 2195453"/>
              <a:gd name="connsiteX3" fmla="*/ 1028644 w 4548263"/>
              <a:gd name="connsiteY3" fmla="*/ 2195453 h 2195453"/>
              <a:gd name="connsiteX4" fmla="*/ 1000124 w 4548263"/>
              <a:gd name="connsiteY4" fmla="*/ 1938278 h 2195453"/>
              <a:gd name="connsiteX5" fmla="*/ 0 w 4548263"/>
              <a:gd name="connsiteY5" fmla="*/ 2062103 h 2195453"/>
              <a:gd name="connsiteX6" fmla="*/ 1009649 w 4548263"/>
              <a:gd name="connsiteY6" fmla="*/ 1147703 h 2195453"/>
              <a:gd name="connsiteX7" fmla="*/ 1028644 w 4548263"/>
              <a:gd name="connsiteY7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0 w 4662563"/>
              <a:gd name="connsiteY5" fmla="*/ 1995428 h 2195453"/>
              <a:gd name="connsiteX6" fmla="*/ 1123949 w 4662563"/>
              <a:gd name="connsiteY6" fmla="*/ 1147703 h 2195453"/>
              <a:gd name="connsiteX7" fmla="*/ 1142944 w 4662563"/>
              <a:gd name="connsiteY7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0 w 4662563"/>
              <a:gd name="connsiteY5" fmla="*/ 1995428 h 2195453"/>
              <a:gd name="connsiteX6" fmla="*/ 581025 w 4662563"/>
              <a:gd name="connsiteY6" fmla="*/ 1538228 h 2195453"/>
              <a:gd name="connsiteX7" fmla="*/ 1123949 w 4662563"/>
              <a:gd name="connsiteY7" fmla="*/ 1147703 h 2195453"/>
              <a:gd name="connsiteX8" fmla="*/ 1142944 w 4662563"/>
              <a:gd name="connsiteY8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0 w 4662563"/>
              <a:gd name="connsiteY5" fmla="*/ 1995428 h 2195453"/>
              <a:gd name="connsiteX6" fmla="*/ 114300 w 4662563"/>
              <a:gd name="connsiteY6" fmla="*/ 1738253 h 2195453"/>
              <a:gd name="connsiteX7" fmla="*/ 1123949 w 4662563"/>
              <a:gd name="connsiteY7" fmla="*/ 1147703 h 2195453"/>
              <a:gd name="connsiteX8" fmla="*/ 1142944 w 4662563"/>
              <a:gd name="connsiteY8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485775 w 4662563"/>
              <a:gd name="connsiteY5" fmla="*/ 1966853 h 2195453"/>
              <a:gd name="connsiteX6" fmla="*/ 0 w 4662563"/>
              <a:gd name="connsiteY6" fmla="*/ 1995428 h 2195453"/>
              <a:gd name="connsiteX7" fmla="*/ 114300 w 4662563"/>
              <a:gd name="connsiteY7" fmla="*/ 1738253 h 2195453"/>
              <a:gd name="connsiteX8" fmla="*/ 1123949 w 4662563"/>
              <a:gd name="connsiteY8" fmla="*/ 1147703 h 2195453"/>
              <a:gd name="connsiteX9" fmla="*/ 1142944 w 4662563"/>
              <a:gd name="connsiteY9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09550 w 4662563"/>
              <a:gd name="connsiteY5" fmla="*/ 2081153 h 2195453"/>
              <a:gd name="connsiteX6" fmla="*/ 0 w 4662563"/>
              <a:gd name="connsiteY6" fmla="*/ 1995428 h 2195453"/>
              <a:gd name="connsiteX7" fmla="*/ 114300 w 4662563"/>
              <a:gd name="connsiteY7" fmla="*/ 1738253 h 2195453"/>
              <a:gd name="connsiteX8" fmla="*/ 1123949 w 4662563"/>
              <a:gd name="connsiteY8" fmla="*/ 1147703 h 2195453"/>
              <a:gd name="connsiteX9" fmla="*/ 1142944 w 4662563"/>
              <a:gd name="connsiteY9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733425 w 4662563"/>
              <a:gd name="connsiteY5" fmla="*/ 200495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1123949 w 4662563"/>
              <a:gd name="connsiteY9" fmla="*/ 1147703 h 2195453"/>
              <a:gd name="connsiteX10" fmla="*/ 1142944 w 4662563"/>
              <a:gd name="connsiteY10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1123949 w 4662563"/>
              <a:gd name="connsiteY9" fmla="*/ 1147703 h 2195453"/>
              <a:gd name="connsiteX10" fmla="*/ 1142944 w 4662563"/>
              <a:gd name="connsiteY10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752475 w 4662563"/>
              <a:gd name="connsiteY9" fmla="*/ 1357253 h 2195453"/>
              <a:gd name="connsiteX10" fmla="*/ 1123949 w 4662563"/>
              <a:gd name="connsiteY10" fmla="*/ 1147703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228600 w 4662563"/>
              <a:gd name="connsiteY9" fmla="*/ 1795403 h 2195453"/>
              <a:gd name="connsiteX10" fmla="*/ 1123949 w 4662563"/>
              <a:gd name="connsiteY10" fmla="*/ 1147703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228600 w 4662563"/>
              <a:gd name="connsiteY9" fmla="*/ 1795403 h 2195453"/>
              <a:gd name="connsiteX10" fmla="*/ 1123949 w 4662563"/>
              <a:gd name="connsiteY10" fmla="*/ 1147703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228600 w 4662563"/>
              <a:gd name="connsiteY9" fmla="*/ 1795403 h 2195453"/>
              <a:gd name="connsiteX10" fmla="*/ 1123949 w 4662563"/>
              <a:gd name="connsiteY10" fmla="*/ 1147703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228600 w 4662563"/>
              <a:gd name="connsiteY9" fmla="*/ 1795403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228600 w 4662563"/>
              <a:gd name="connsiteY9" fmla="*/ 1795403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14300 w 4662563"/>
              <a:gd name="connsiteY8" fmla="*/ 1738253 h 2195453"/>
              <a:gd name="connsiteX9" fmla="*/ 197224 w 4662563"/>
              <a:gd name="connsiteY9" fmla="*/ 1808850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09550 w 4662563"/>
              <a:gd name="connsiteY6" fmla="*/ 2081153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14424 w 4662563"/>
              <a:gd name="connsiteY4" fmla="*/ 1938278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41318 w 4662563"/>
              <a:gd name="connsiteY4" fmla="*/ 1938278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1142944 w 4662563"/>
              <a:gd name="connsiteY0" fmla="*/ 0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41318 w 4662563"/>
              <a:gd name="connsiteY4" fmla="*/ 1938278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1114424 w 4662563"/>
              <a:gd name="connsiteY10" fmla="*/ 985778 h 2195453"/>
              <a:gd name="connsiteX11" fmla="*/ 1142944 w 4662563"/>
              <a:gd name="connsiteY11" fmla="*/ 0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41318 w 4662563"/>
              <a:gd name="connsiteY4" fmla="*/ 1938278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1114424 w 4662563"/>
              <a:gd name="connsiteY10" fmla="*/ 985778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1142944 w 4662563"/>
              <a:gd name="connsiteY3" fmla="*/ 2195453 h 2195453"/>
              <a:gd name="connsiteX4" fmla="*/ 1141318 w 4662563"/>
              <a:gd name="connsiteY4" fmla="*/ 1938278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722665 w 4662563"/>
              <a:gd name="connsiteY3" fmla="*/ 2195453 h 2195453"/>
              <a:gd name="connsiteX4" fmla="*/ 1141318 w 4662563"/>
              <a:gd name="connsiteY4" fmla="*/ 1938278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722665 w 4662563"/>
              <a:gd name="connsiteY3" fmla="*/ 2195453 h 2195453"/>
              <a:gd name="connsiteX4" fmla="*/ 733400 w 4662563"/>
              <a:gd name="connsiteY4" fmla="*/ 1894735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722665 w 4662563"/>
              <a:gd name="connsiteY3" fmla="*/ 2195453 h 2195453"/>
              <a:gd name="connsiteX4" fmla="*/ 708677 w 4662563"/>
              <a:gd name="connsiteY4" fmla="*/ 1883850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722665 w 4662563"/>
              <a:gd name="connsiteY3" fmla="*/ 2195453 h 2195453"/>
              <a:gd name="connsiteX4" fmla="*/ 708677 w 4662563"/>
              <a:gd name="connsiteY4" fmla="*/ 1883850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722665 w 4662563"/>
              <a:gd name="connsiteY3" fmla="*/ 2195453 h 2195453"/>
              <a:gd name="connsiteX4" fmla="*/ 708677 w 4662563"/>
              <a:gd name="connsiteY4" fmla="*/ 1883850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722665 w 4662563"/>
              <a:gd name="connsiteY3" fmla="*/ 2195453 h 2195453"/>
              <a:gd name="connsiteX4" fmla="*/ 708677 w 4662563"/>
              <a:gd name="connsiteY4" fmla="*/ 1883850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  <a:gd name="connsiteX0" fmla="*/ 722665 w 4662563"/>
              <a:gd name="connsiteY0" fmla="*/ 10885 h 2195453"/>
              <a:gd name="connsiteX1" fmla="*/ 4662563 w 4662563"/>
              <a:gd name="connsiteY1" fmla="*/ 0 h 2195453"/>
              <a:gd name="connsiteX2" fmla="*/ 4662563 w 4662563"/>
              <a:gd name="connsiteY2" fmla="*/ 2195453 h 2195453"/>
              <a:gd name="connsiteX3" fmla="*/ 722665 w 4662563"/>
              <a:gd name="connsiteY3" fmla="*/ 2195453 h 2195453"/>
              <a:gd name="connsiteX4" fmla="*/ 708677 w 4662563"/>
              <a:gd name="connsiteY4" fmla="*/ 1883850 h 2195453"/>
              <a:gd name="connsiteX5" fmla="*/ 247650 w 4662563"/>
              <a:gd name="connsiteY5" fmla="*/ 1985903 h 2195453"/>
              <a:gd name="connsiteX6" fmla="*/ 290233 w 4662563"/>
              <a:gd name="connsiteY6" fmla="*/ 2103565 h 2195453"/>
              <a:gd name="connsiteX7" fmla="*/ 0 w 4662563"/>
              <a:gd name="connsiteY7" fmla="*/ 1995428 h 2195453"/>
              <a:gd name="connsiteX8" fmla="*/ 159123 w 4662563"/>
              <a:gd name="connsiteY8" fmla="*/ 1697912 h 2195453"/>
              <a:gd name="connsiteX9" fmla="*/ 197224 w 4662563"/>
              <a:gd name="connsiteY9" fmla="*/ 1808850 h 2195453"/>
              <a:gd name="connsiteX10" fmla="*/ 718867 w 4662563"/>
              <a:gd name="connsiteY10" fmla="*/ 996664 h 2195453"/>
              <a:gd name="connsiteX11" fmla="*/ 722665 w 4662563"/>
              <a:gd name="connsiteY11" fmla="*/ 10885 h 219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2563" h="2195453">
                <a:moveTo>
                  <a:pt x="722665" y="10885"/>
                </a:moveTo>
                <a:lnTo>
                  <a:pt x="4662563" y="0"/>
                </a:lnTo>
                <a:lnTo>
                  <a:pt x="4662563" y="2195453"/>
                </a:lnTo>
                <a:lnTo>
                  <a:pt x="722665" y="2195453"/>
                </a:lnTo>
                <a:lnTo>
                  <a:pt x="708677" y="1883850"/>
                </a:lnTo>
                <a:cubicBezTo>
                  <a:pt x="610460" y="1940066"/>
                  <a:pt x="437825" y="2021896"/>
                  <a:pt x="247650" y="1985903"/>
                </a:cubicBezTo>
                <a:lnTo>
                  <a:pt x="290233" y="2103565"/>
                </a:lnTo>
                <a:lnTo>
                  <a:pt x="0" y="1995428"/>
                </a:lnTo>
                <a:lnTo>
                  <a:pt x="159123" y="1697912"/>
                </a:lnTo>
                <a:lnTo>
                  <a:pt x="197224" y="1808850"/>
                </a:lnTo>
                <a:cubicBezTo>
                  <a:pt x="686174" y="1669150"/>
                  <a:pt x="684069" y="1235696"/>
                  <a:pt x="718867" y="996664"/>
                </a:cubicBezTo>
                <a:lnTo>
                  <a:pt x="722665" y="10885"/>
                </a:lnTo>
                <a:close/>
              </a:path>
            </a:pathLst>
          </a:custGeom>
          <a:solidFill>
            <a:srgbClr val="FF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FC2B94-B7B1-49A9-9618-42D2A62B9BEB}"/>
              </a:ext>
            </a:extLst>
          </p:cNvPr>
          <p:cNvSpPr/>
          <p:nvPr/>
        </p:nvSpPr>
        <p:spPr>
          <a:xfrm>
            <a:off x="5539137" y="4567297"/>
            <a:ext cx="34763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 case for the deductive tree approach:</a:t>
            </a:r>
          </a:p>
          <a:p>
            <a:r>
              <a:rPr lang="en-US" sz="1600" dirty="0"/>
              <a:t>There’s a dream that a robot could not just complete the action like a human, but could compute the </a:t>
            </a:r>
            <a:r>
              <a:rPr lang="en-US" sz="1600" b="1" dirty="0"/>
              <a:t>optimal</a:t>
            </a:r>
            <a:r>
              <a:rPr lang="en-US" sz="1600" dirty="0"/>
              <a:t> action at superhuman speeds.</a:t>
            </a:r>
          </a:p>
          <a:p>
            <a:r>
              <a:rPr lang="en-US" sz="1600" dirty="0"/>
              <a:t>Approach </a:t>
            </a:r>
            <a:r>
              <a:rPr lang="en-US" sz="1600" b="1" dirty="0"/>
              <a:t>requires complex algorithms, faster sensors/processors = Costly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F8E5B41-B85B-496A-832D-1818897E0AC3}"/>
              </a:ext>
            </a:extLst>
          </p:cNvPr>
          <p:cNvSpPr txBox="1">
            <a:spLocks/>
          </p:cNvSpPr>
          <p:nvPr/>
        </p:nvSpPr>
        <p:spPr>
          <a:xfrm>
            <a:off x="354183" y="4679185"/>
            <a:ext cx="5073657" cy="259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The problem your brain solves for agile tasks:</a:t>
            </a:r>
          </a:p>
          <a:p>
            <a:pPr lvl="1"/>
            <a:r>
              <a:rPr lang="en-US" sz="1400" dirty="0"/>
              <a:t>Find simple representations of a complex problem dynamically as those problems change</a:t>
            </a:r>
          </a:p>
          <a:p>
            <a:pPr lvl="1"/>
            <a:r>
              <a:rPr lang="en-US" sz="1400" dirty="0"/>
              <a:t>The “type of complexity” that is reduced is the representation of the problem at hand, simplifying the way information flows through your controller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 dirty="0"/>
              <a:t>= Fast / Cheap Control</a:t>
            </a:r>
          </a:p>
          <a:p>
            <a:r>
              <a:rPr lang="en-US" sz="1800" b="1" dirty="0"/>
              <a:t>For slower tasks, we might merge methods</a:t>
            </a:r>
          </a:p>
        </p:txBody>
      </p:sp>
    </p:spTree>
    <p:extLst>
      <p:ext uri="{BB962C8B-B14F-4D97-AF65-F5344CB8AC3E}">
        <p14:creationId xmlns:p14="http://schemas.microsoft.com/office/powerpoint/2010/main" val="330130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C32DF-0984-4277-9A23-CD509433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Controller “Stay Upright”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5A20BC-3C84-453D-BE1E-10DD316EC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449" y="1139363"/>
            <a:ext cx="4851102" cy="36383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32645-D64D-42AE-8304-EAE54109AD8D}"/>
              </a:ext>
            </a:extLst>
          </p:cNvPr>
          <p:cNvSpPr txBox="1"/>
          <p:nvPr/>
        </p:nvSpPr>
        <p:spPr>
          <a:xfrm>
            <a:off x="621322" y="4688175"/>
            <a:ext cx="85226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Ingredients:</a:t>
            </a:r>
          </a:p>
          <a:p>
            <a:r>
              <a:rPr lang="en-US" sz="1600" dirty="0"/>
              <a:t>1) System coordinate/force transformation</a:t>
            </a:r>
          </a:p>
          <a:p>
            <a:r>
              <a:rPr lang="en-US" sz="1600" dirty="0"/>
              <a:t>2) Foot_Velocity =  3 x  Center_of_Mass_Velocity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Heuristics seem to work but Is a handmade control system / representation the best approach?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Program a car to drive itself</a:t>
            </a:r>
            <a:r>
              <a:rPr lang="en-US" sz="1600" baseline="30000" dirty="0"/>
              <a:t>1 </a:t>
            </a:r>
            <a:r>
              <a:rPr lang="en-US" sz="1600" dirty="0"/>
              <a:t>on freeways = 1 month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Experience diminishing returns when trying to make it drive like a human</a:t>
            </a:r>
          </a:p>
          <a:p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55AD0-9823-4845-A2F7-1AE29CE634C3}"/>
              </a:ext>
            </a:extLst>
          </p:cNvPr>
          <p:cNvSpPr/>
          <p:nvPr/>
        </p:nvSpPr>
        <p:spPr>
          <a:xfrm>
            <a:off x="0" y="6560458"/>
            <a:ext cx="73002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/>
              <a:t>1 </a:t>
            </a:r>
            <a:r>
              <a:rPr lang="en-US" sz="1000" dirty="0"/>
              <a:t>https://medium.com/the-mission/how-to-build-a-self-driving-car-in-one-month-d52df48f5b07</a:t>
            </a:r>
          </a:p>
        </p:txBody>
      </p:sp>
    </p:spTree>
    <p:extLst>
      <p:ext uri="{BB962C8B-B14F-4D97-AF65-F5344CB8AC3E}">
        <p14:creationId xmlns:p14="http://schemas.microsoft.com/office/powerpoint/2010/main" val="256321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06DF-1407-416D-8C6E-DC48A759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“Where” to search for Simple Representations? Terminology: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135D-37A2-425D-BCA6-1DEA8448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25415"/>
            <a:ext cx="8220075" cy="5627810"/>
          </a:xfrm>
        </p:spPr>
        <p:txBody>
          <a:bodyPr>
            <a:normAutofit/>
          </a:bodyPr>
          <a:lstStyle/>
          <a:p>
            <a:r>
              <a:rPr lang="en-US" dirty="0"/>
              <a:t>Reduced Dimensional Representation</a:t>
            </a:r>
            <a:r>
              <a:rPr lang="en-US" sz="1600" dirty="0"/>
              <a:t> </a:t>
            </a:r>
            <a:r>
              <a:rPr lang="en-US" sz="1400" dirty="0"/>
              <a:t>(Example: Cartesian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Joint Space 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sz="1800" dirty="0"/>
              <a:t>The human body has </a:t>
            </a:r>
            <a:r>
              <a:rPr lang="en-US" sz="1800" b="1" dirty="0">
                <a:solidFill>
                  <a:srgbClr val="FF0000"/>
                </a:solidFill>
              </a:rPr>
              <a:t>244 degrees of freedom, controlled by 630 muscles</a:t>
            </a:r>
          </a:p>
          <a:p>
            <a:pPr lvl="2"/>
            <a:r>
              <a:rPr lang="en-US" sz="1600" dirty="0"/>
              <a:t>Wouldn’t want to design a system that consciously controlled 630 actuators</a:t>
            </a:r>
          </a:p>
          <a:p>
            <a:pPr lvl="1"/>
            <a:r>
              <a:rPr lang="en-US" sz="1800" dirty="0"/>
              <a:t>One type of dimensional representation may be more useful than another</a:t>
            </a:r>
          </a:p>
          <a:p>
            <a:pPr lvl="2"/>
            <a:r>
              <a:rPr lang="en-US" sz="1600" dirty="0"/>
              <a:t>Avoiding the “curse of dimensionality” arising in high-dimensional spaces</a:t>
            </a:r>
          </a:p>
          <a:p>
            <a:r>
              <a:rPr lang="en-US" dirty="0"/>
              <a:t>Latent Space Representation</a:t>
            </a:r>
          </a:p>
          <a:p>
            <a:pPr lvl="1"/>
            <a:r>
              <a:rPr lang="en-US" dirty="0"/>
              <a:t>Mathematical abstraction, not necessarily a directly observed variable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6CBFF7-BF20-46CE-8F5E-57FA13DDFE82}"/>
                  </a:ext>
                </a:extLst>
              </p:cNvPr>
              <p:cNvSpPr txBox="1"/>
              <p:nvPr/>
            </p:nvSpPr>
            <p:spPr>
              <a:xfrm>
                <a:off x="3993788" y="1587773"/>
                <a:ext cx="444674" cy="1543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6CBFF7-BF20-46CE-8F5E-57FA13DDF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88" y="1587773"/>
                <a:ext cx="444674" cy="1543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9CC968-2079-4E03-B47C-F0A20E910A54}"/>
                  </a:ext>
                </a:extLst>
              </p:cNvPr>
              <p:cNvSpPr txBox="1"/>
              <p:nvPr/>
            </p:nvSpPr>
            <p:spPr>
              <a:xfrm>
                <a:off x="5429898" y="2100849"/>
                <a:ext cx="456855" cy="517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9CC968-2079-4E03-B47C-F0A20E910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898" y="2100849"/>
                <a:ext cx="456855" cy="517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223B62-AFBB-495B-815C-278CACF0ADDE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4438462" y="2359670"/>
            <a:ext cx="991436" cy="14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FD2F71-965C-4C51-9915-B5B9165FE449}"/>
              </a:ext>
            </a:extLst>
          </p:cNvPr>
          <p:cNvGrpSpPr/>
          <p:nvPr/>
        </p:nvGrpSpPr>
        <p:grpSpPr>
          <a:xfrm>
            <a:off x="5670720" y="1459178"/>
            <a:ext cx="2758905" cy="2087005"/>
            <a:chOff x="5597580" y="1496434"/>
            <a:chExt cx="2758905" cy="208700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420EF9-F647-4953-A559-4CC78282DC1C}"/>
                </a:ext>
              </a:extLst>
            </p:cNvPr>
            <p:cNvSpPr/>
            <p:nvPr/>
          </p:nvSpPr>
          <p:spPr>
            <a:xfrm>
              <a:off x="6127635" y="2002312"/>
              <a:ext cx="2228850" cy="1059617"/>
            </a:xfrm>
            <a:custGeom>
              <a:avLst/>
              <a:gdLst>
                <a:gd name="connsiteX0" fmla="*/ 0 w 1743075"/>
                <a:gd name="connsiteY0" fmla="*/ 828675 h 828675"/>
                <a:gd name="connsiteX1" fmla="*/ 866775 w 1743075"/>
                <a:gd name="connsiteY1" fmla="*/ 0 h 828675"/>
                <a:gd name="connsiteX2" fmla="*/ 1743075 w 1743075"/>
                <a:gd name="connsiteY2" fmla="*/ 323850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075" h="828675">
                  <a:moveTo>
                    <a:pt x="0" y="828675"/>
                  </a:moveTo>
                  <a:lnTo>
                    <a:pt x="866775" y="0"/>
                  </a:lnTo>
                  <a:lnTo>
                    <a:pt x="1743075" y="323850"/>
                  </a:lnTo>
                </a:path>
              </a:pathLst>
            </a:custGeom>
            <a:noFill/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6C922CA-F391-4EA3-912B-AC140671F424}"/>
                </a:ext>
              </a:extLst>
            </p:cNvPr>
            <p:cNvCxnSpPr>
              <a:cxnSpLocks/>
            </p:cNvCxnSpPr>
            <p:nvPr/>
          </p:nvCxnSpPr>
          <p:spPr>
            <a:xfrm>
              <a:off x="6110050" y="3061929"/>
              <a:ext cx="136793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778996B-01F4-4DAF-8336-C5CBB96BB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8842" y="1886691"/>
              <a:ext cx="0" cy="11840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3CAFCE8-A341-4BB3-9715-234727F4904F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V="1">
              <a:off x="7235970" y="1504937"/>
              <a:ext cx="525659" cy="497375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64804491-BDDC-4254-B8D9-485DD49964DA}"/>
                </a:ext>
              </a:extLst>
            </p:cNvPr>
            <p:cNvSpPr/>
            <p:nvPr/>
          </p:nvSpPr>
          <p:spPr>
            <a:xfrm>
              <a:off x="5597580" y="2532120"/>
              <a:ext cx="1051319" cy="1051319"/>
            </a:xfrm>
            <a:prstGeom prst="arc">
              <a:avLst>
                <a:gd name="adj1" fmla="val 18975805"/>
                <a:gd name="adj2" fmla="val 0"/>
              </a:avLst>
            </a:prstGeom>
            <a:ln w="19050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46B6C4E5-4F1B-4014-AEA4-B83958506196}"/>
                </a:ext>
              </a:extLst>
            </p:cNvPr>
            <p:cNvSpPr/>
            <p:nvPr/>
          </p:nvSpPr>
          <p:spPr>
            <a:xfrm>
              <a:off x="6710310" y="1496434"/>
              <a:ext cx="1051319" cy="1051319"/>
            </a:xfrm>
            <a:prstGeom prst="arc">
              <a:avLst>
                <a:gd name="adj1" fmla="val 18929144"/>
                <a:gd name="adj2" fmla="val 972168"/>
              </a:avLst>
            </a:prstGeom>
            <a:ln w="190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E4CE08A-6B49-446F-AB4E-95FB989EAAAB}"/>
              </a:ext>
            </a:extLst>
          </p:cNvPr>
          <p:cNvSpPr/>
          <p:nvPr/>
        </p:nvSpPr>
        <p:spPr>
          <a:xfrm>
            <a:off x="711715" y="1980688"/>
            <a:ext cx="2228850" cy="1059617"/>
          </a:xfrm>
          <a:custGeom>
            <a:avLst/>
            <a:gdLst>
              <a:gd name="connsiteX0" fmla="*/ 0 w 1743075"/>
              <a:gd name="connsiteY0" fmla="*/ 828675 h 828675"/>
              <a:gd name="connsiteX1" fmla="*/ 866775 w 1743075"/>
              <a:gd name="connsiteY1" fmla="*/ 0 h 828675"/>
              <a:gd name="connsiteX2" fmla="*/ 1743075 w 1743075"/>
              <a:gd name="connsiteY2" fmla="*/ 32385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3075" h="828675">
                <a:moveTo>
                  <a:pt x="0" y="828675"/>
                </a:moveTo>
                <a:lnTo>
                  <a:pt x="866775" y="0"/>
                </a:lnTo>
                <a:lnTo>
                  <a:pt x="1743075" y="323850"/>
                </a:lnTo>
              </a:path>
            </a:pathLst>
          </a:cu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68A66C-0A48-4BAC-8078-C1B4A03488C8}"/>
              </a:ext>
            </a:extLst>
          </p:cNvPr>
          <p:cNvCxnSpPr>
            <a:cxnSpLocks/>
          </p:cNvCxnSpPr>
          <p:nvPr/>
        </p:nvCxnSpPr>
        <p:spPr>
          <a:xfrm>
            <a:off x="694130" y="3040305"/>
            <a:ext cx="1367935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6E2987-C753-4E6F-86E4-57064CF47CEA}"/>
              </a:ext>
            </a:extLst>
          </p:cNvPr>
          <p:cNvCxnSpPr>
            <a:cxnSpLocks/>
          </p:cNvCxnSpPr>
          <p:nvPr/>
        </p:nvCxnSpPr>
        <p:spPr>
          <a:xfrm flipV="1">
            <a:off x="702922" y="1865067"/>
            <a:ext cx="0" cy="1184032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00A26D2-99FD-485D-AC17-2F5E1CB7AC5C}"/>
              </a:ext>
            </a:extLst>
          </p:cNvPr>
          <p:cNvSpPr txBox="1"/>
          <p:nvPr/>
        </p:nvSpPr>
        <p:spPr>
          <a:xfrm>
            <a:off x="1978483" y="2829233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DE4E27-0F55-46B8-A00C-6DC638200707}"/>
              </a:ext>
            </a:extLst>
          </p:cNvPr>
          <p:cNvSpPr txBox="1"/>
          <p:nvPr/>
        </p:nvSpPr>
        <p:spPr>
          <a:xfrm>
            <a:off x="559963" y="1549055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8EC1D0-24EF-4B7D-9939-FFDFE60CDBA2}"/>
                  </a:ext>
                </a:extLst>
              </p:cNvPr>
              <p:cNvSpPr/>
              <p:nvPr/>
            </p:nvSpPr>
            <p:spPr>
              <a:xfrm>
                <a:off x="1644934" y="1580206"/>
                <a:ext cx="1227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8EC1D0-24EF-4B7D-9939-FFDFE60CD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934" y="1580206"/>
                <a:ext cx="1227644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359CC30-FDE4-48A0-BD9F-1C8152BAE523}"/>
                  </a:ext>
                </a:extLst>
              </p:cNvPr>
              <p:cNvSpPr/>
              <p:nvPr/>
            </p:nvSpPr>
            <p:spPr>
              <a:xfrm>
                <a:off x="2739810" y="2391133"/>
                <a:ext cx="12382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359CC30-FDE4-48A0-BD9F-1C8152BAE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810" y="2391133"/>
                <a:ext cx="1238288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ACFACD2-3C1B-41C4-81D3-C2E49A8E72BA}"/>
              </a:ext>
            </a:extLst>
          </p:cNvPr>
          <p:cNvGrpSpPr/>
          <p:nvPr/>
        </p:nvGrpSpPr>
        <p:grpSpPr>
          <a:xfrm>
            <a:off x="639506" y="5475041"/>
            <a:ext cx="2246435" cy="1184032"/>
            <a:chOff x="6110050" y="1886691"/>
            <a:chExt cx="2246435" cy="118403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6E92E2E-09BA-47BD-A2F9-ED87EC7E293C}"/>
                </a:ext>
              </a:extLst>
            </p:cNvPr>
            <p:cNvSpPr/>
            <p:nvPr/>
          </p:nvSpPr>
          <p:spPr>
            <a:xfrm>
              <a:off x="6127635" y="2002312"/>
              <a:ext cx="2228850" cy="1059617"/>
            </a:xfrm>
            <a:custGeom>
              <a:avLst/>
              <a:gdLst>
                <a:gd name="connsiteX0" fmla="*/ 0 w 1743075"/>
                <a:gd name="connsiteY0" fmla="*/ 828675 h 828675"/>
                <a:gd name="connsiteX1" fmla="*/ 866775 w 1743075"/>
                <a:gd name="connsiteY1" fmla="*/ 0 h 828675"/>
                <a:gd name="connsiteX2" fmla="*/ 1743075 w 1743075"/>
                <a:gd name="connsiteY2" fmla="*/ 323850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075" h="828675">
                  <a:moveTo>
                    <a:pt x="0" y="828675"/>
                  </a:moveTo>
                  <a:lnTo>
                    <a:pt x="866775" y="0"/>
                  </a:lnTo>
                  <a:lnTo>
                    <a:pt x="1743075" y="323850"/>
                  </a:lnTo>
                </a:path>
              </a:pathLst>
            </a:custGeom>
            <a:noFill/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EDC38A5-AE10-4477-B1A6-76C1861B47E9}"/>
                </a:ext>
              </a:extLst>
            </p:cNvPr>
            <p:cNvCxnSpPr>
              <a:cxnSpLocks/>
            </p:cNvCxnSpPr>
            <p:nvPr/>
          </p:nvCxnSpPr>
          <p:spPr>
            <a:xfrm>
              <a:off x="6110050" y="3061929"/>
              <a:ext cx="136793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3338F57-FE58-4E14-8FDA-FA2BB246A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8842" y="1886691"/>
              <a:ext cx="0" cy="11840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47604D-0900-4071-A1F3-65F3D2F48FDB}"/>
                  </a:ext>
                </a:extLst>
              </p:cNvPr>
              <p:cNvSpPr txBox="1"/>
              <p:nvPr/>
            </p:nvSpPr>
            <p:spPr>
              <a:xfrm>
                <a:off x="3709276" y="5724854"/>
                <a:ext cx="456855" cy="517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47604D-0900-4071-A1F3-65F3D2F48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276" y="5724854"/>
                <a:ext cx="456855" cy="517642"/>
              </a:xfrm>
              <a:prstGeom prst="rect">
                <a:avLst/>
              </a:prstGeom>
              <a:blipFill>
                <a:blip r:embed="rId7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9B1C647-FC7D-40D9-86D8-FE0568C28E89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4166131" y="5983675"/>
            <a:ext cx="51066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129BFC8-DE31-42BA-8C4B-A77FF7805995}"/>
                  </a:ext>
                </a:extLst>
              </p:cNvPr>
              <p:cNvSpPr txBox="1"/>
              <p:nvPr/>
            </p:nvSpPr>
            <p:spPr>
              <a:xfrm>
                <a:off x="4732432" y="5824689"/>
                <a:ext cx="1846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129BFC8-DE31-42BA-8C4B-A77FF7805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432" y="5824689"/>
                <a:ext cx="184666" cy="276999"/>
              </a:xfrm>
              <a:prstGeom prst="rect">
                <a:avLst/>
              </a:prstGeom>
              <a:blipFill>
                <a:blip r:embed="rId8"/>
                <a:stretch>
                  <a:fillRect l="-29032" t="-45652" r="-10000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6FA2541-7201-4B9D-AEB0-325F0CC64443}"/>
                  </a:ext>
                </a:extLst>
              </p:cNvPr>
              <p:cNvSpPr txBox="1"/>
              <p:nvPr/>
            </p:nvSpPr>
            <p:spPr>
              <a:xfrm>
                <a:off x="3067542" y="6239758"/>
                <a:ext cx="1846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6FA2541-7201-4B9D-AEB0-325F0CC64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542" y="6239758"/>
                <a:ext cx="184666" cy="276999"/>
              </a:xfrm>
              <a:prstGeom prst="rect">
                <a:avLst/>
              </a:prstGeom>
              <a:blipFill>
                <a:blip r:embed="rId9"/>
                <a:stretch>
                  <a:fillRect l="-30000" t="-48889" r="-1066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69B24EC-914D-400B-A801-A4CBE597E465}"/>
                  </a:ext>
                </a:extLst>
              </p:cNvPr>
              <p:cNvSpPr txBox="1"/>
              <p:nvPr/>
            </p:nvSpPr>
            <p:spPr>
              <a:xfrm>
                <a:off x="2942860" y="5404682"/>
                <a:ext cx="3467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69B24EC-914D-400B-A801-A4CBE597E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860" y="5404682"/>
                <a:ext cx="346762" cy="276999"/>
              </a:xfrm>
              <a:prstGeom prst="rect">
                <a:avLst/>
              </a:prstGeom>
              <a:blipFill>
                <a:blip r:embed="rId10"/>
                <a:stretch>
                  <a:fillRect l="-15789" r="-1403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6EC0257E-5AFA-4B98-95AB-ABB94E1C3E7D}"/>
              </a:ext>
            </a:extLst>
          </p:cNvPr>
          <p:cNvSpPr txBox="1"/>
          <p:nvPr/>
        </p:nvSpPr>
        <p:spPr>
          <a:xfrm>
            <a:off x="5243094" y="5404682"/>
            <a:ext cx="349583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Controller Design Implications:</a:t>
            </a:r>
          </a:p>
          <a:p>
            <a:r>
              <a:rPr lang="en-US" sz="1600" b="1" dirty="0"/>
              <a:t>Inputs: </a:t>
            </a:r>
            <a:r>
              <a:rPr lang="en-US" sz="1600" dirty="0"/>
              <a:t>Cartesian</a:t>
            </a:r>
          </a:p>
          <a:p>
            <a:r>
              <a:rPr lang="en-US" sz="1600" b="1" dirty="0"/>
              <a:t>Calculations: </a:t>
            </a:r>
            <a:r>
              <a:rPr lang="en-US" sz="1600" b="1" dirty="0">
                <a:solidFill>
                  <a:srgbClr val="FF0000"/>
                </a:solidFill>
              </a:rPr>
              <a:t>Continuous Latent space?</a:t>
            </a:r>
          </a:p>
          <a:p>
            <a:r>
              <a:rPr lang="en-US" sz="1600" b="1" dirty="0"/>
              <a:t>Output: </a:t>
            </a:r>
            <a:r>
              <a:rPr lang="en-US" sz="1600" dirty="0"/>
              <a:t>Torques in Joint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1A4480F-D243-4D6E-BABD-B75B967E7175}"/>
                  </a:ext>
                </a:extLst>
              </p:cNvPr>
              <p:cNvSpPr/>
              <p:nvPr/>
            </p:nvSpPr>
            <p:spPr>
              <a:xfrm>
                <a:off x="6629225" y="2617345"/>
                <a:ext cx="4612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1A4480F-D243-4D6E-BABD-B75B967E7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225" y="2617345"/>
                <a:ext cx="46128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F329D81-744F-4D3F-8D3B-DFB7961E59D9}"/>
                  </a:ext>
                </a:extLst>
              </p:cNvPr>
              <p:cNvSpPr/>
              <p:nvPr/>
            </p:nvSpPr>
            <p:spPr>
              <a:xfrm>
                <a:off x="7780568" y="1649148"/>
                <a:ext cx="4666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F329D81-744F-4D3F-8D3B-DFB7961E5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568" y="1649148"/>
                <a:ext cx="46660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D2DDACCE-BF3C-4409-B021-E73343BDFB55}"/>
              </a:ext>
            </a:extLst>
          </p:cNvPr>
          <p:cNvSpPr/>
          <p:nvPr/>
        </p:nvSpPr>
        <p:spPr>
          <a:xfrm>
            <a:off x="1747476" y="1917726"/>
            <a:ext cx="156671" cy="15667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CDC69C3-AB25-4839-9E55-F6BBB31A74BF}"/>
              </a:ext>
            </a:extLst>
          </p:cNvPr>
          <p:cNvSpPr/>
          <p:nvPr/>
        </p:nvSpPr>
        <p:spPr>
          <a:xfrm>
            <a:off x="648298" y="2936954"/>
            <a:ext cx="156671" cy="15667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396FF8A-A1B9-44F6-9BE7-C45EBA6CCD6A}"/>
              </a:ext>
            </a:extLst>
          </p:cNvPr>
          <p:cNvSpPr/>
          <p:nvPr/>
        </p:nvSpPr>
        <p:spPr>
          <a:xfrm>
            <a:off x="7245925" y="1902352"/>
            <a:ext cx="156671" cy="15667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2A178FE-2363-4DCA-B1B6-A1D40B8B2E67}"/>
              </a:ext>
            </a:extLst>
          </p:cNvPr>
          <p:cNvSpPr/>
          <p:nvPr/>
        </p:nvSpPr>
        <p:spPr>
          <a:xfrm>
            <a:off x="6146747" y="2921580"/>
            <a:ext cx="156671" cy="15667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F2867A1-C32E-46EE-885F-5E57EE032B93}"/>
              </a:ext>
            </a:extLst>
          </p:cNvPr>
          <p:cNvSpPr/>
          <p:nvPr/>
        </p:nvSpPr>
        <p:spPr>
          <a:xfrm>
            <a:off x="1700835" y="5512326"/>
            <a:ext cx="156671" cy="15667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44FD3F5-F062-435F-8B7A-6861B947D560}"/>
              </a:ext>
            </a:extLst>
          </p:cNvPr>
          <p:cNvSpPr/>
          <p:nvPr/>
        </p:nvSpPr>
        <p:spPr>
          <a:xfrm>
            <a:off x="601657" y="6531554"/>
            <a:ext cx="156671" cy="15667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9744239-CB0F-42B5-BCA9-220A1FB87517}"/>
              </a:ext>
            </a:extLst>
          </p:cNvPr>
          <p:cNvSpPr/>
          <p:nvPr/>
        </p:nvSpPr>
        <p:spPr>
          <a:xfrm>
            <a:off x="2882022" y="2321548"/>
            <a:ext cx="156671" cy="15667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E0E7652-BC1B-4B39-979B-97066C990210}"/>
              </a:ext>
            </a:extLst>
          </p:cNvPr>
          <p:cNvSpPr/>
          <p:nvPr/>
        </p:nvSpPr>
        <p:spPr>
          <a:xfrm>
            <a:off x="8339108" y="2297040"/>
            <a:ext cx="156671" cy="15667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15E0D4D-EFDB-4744-8C24-0E0B7A7A8CB4}"/>
              </a:ext>
            </a:extLst>
          </p:cNvPr>
          <p:cNvSpPr/>
          <p:nvPr/>
        </p:nvSpPr>
        <p:spPr>
          <a:xfrm>
            <a:off x="2795174" y="5927548"/>
            <a:ext cx="156671" cy="15667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79C009F-FF39-4FC6-90B3-0809AA3F4F85}"/>
              </a:ext>
            </a:extLst>
          </p:cNvPr>
          <p:cNvSpPr/>
          <p:nvPr/>
        </p:nvSpPr>
        <p:spPr>
          <a:xfrm rot="561596">
            <a:off x="2117259" y="5352582"/>
            <a:ext cx="948584" cy="668310"/>
          </a:xfrm>
          <a:custGeom>
            <a:avLst/>
            <a:gdLst>
              <a:gd name="connsiteX0" fmla="*/ 0 w 1781175"/>
              <a:gd name="connsiteY0" fmla="*/ 923925 h 1009650"/>
              <a:gd name="connsiteX1" fmla="*/ 1524000 w 1781175"/>
              <a:gd name="connsiteY1" fmla="*/ 1009650 h 1009650"/>
              <a:gd name="connsiteX2" fmla="*/ 1781175 w 1781175"/>
              <a:gd name="connsiteY2" fmla="*/ 0 h 1009650"/>
              <a:gd name="connsiteX3" fmla="*/ 638175 w 1781175"/>
              <a:gd name="connsiteY3" fmla="*/ 304800 h 1009650"/>
              <a:gd name="connsiteX4" fmla="*/ 0 w 1781175"/>
              <a:gd name="connsiteY4" fmla="*/ 923925 h 1009650"/>
              <a:gd name="connsiteX0" fmla="*/ 27145 w 1808320"/>
              <a:gd name="connsiteY0" fmla="*/ 952849 h 1038574"/>
              <a:gd name="connsiteX1" fmla="*/ 1551145 w 1808320"/>
              <a:gd name="connsiteY1" fmla="*/ 1038574 h 1038574"/>
              <a:gd name="connsiteX2" fmla="*/ 1808320 w 1808320"/>
              <a:gd name="connsiteY2" fmla="*/ 28924 h 1038574"/>
              <a:gd name="connsiteX3" fmla="*/ 665320 w 1808320"/>
              <a:gd name="connsiteY3" fmla="*/ 333724 h 1038574"/>
              <a:gd name="connsiteX4" fmla="*/ 27145 w 1808320"/>
              <a:gd name="connsiteY4" fmla="*/ 952849 h 1038574"/>
              <a:gd name="connsiteX0" fmla="*/ 27145 w 1873985"/>
              <a:gd name="connsiteY0" fmla="*/ 952849 h 1110897"/>
              <a:gd name="connsiteX1" fmla="*/ 1551145 w 1873985"/>
              <a:gd name="connsiteY1" fmla="*/ 1038574 h 1110897"/>
              <a:gd name="connsiteX2" fmla="*/ 1808320 w 1873985"/>
              <a:gd name="connsiteY2" fmla="*/ 28924 h 1110897"/>
              <a:gd name="connsiteX3" fmla="*/ 665320 w 1873985"/>
              <a:gd name="connsiteY3" fmla="*/ 333724 h 1110897"/>
              <a:gd name="connsiteX4" fmla="*/ 27145 w 1873985"/>
              <a:gd name="connsiteY4" fmla="*/ 952849 h 1110897"/>
              <a:gd name="connsiteX0" fmla="*/ 27145 w 1873985"/>
              <a:gd name="connsiteY0" fmla="*/ 952849 h 1110897"/>
              <a:gd name="connsiteX1" fmla="*/ 1551145 w 1873985"/>
              <a:gd name="connsiteY1" fmla="*/ 1038574 h 1110897"/>
              <a:gd name="connsiteX2" fmla="*/ 1808320 w 1873985"/>
              <a:gd name="connsiteY2" fmla="*/ 28924 h 1110897"/>
              <a:gd name="connsiteX3" fmla="*/ 665320 w 1873985"/>
              <a:gd name="connsiteY3" fmla="*/ 333724 h 1110897"/>
              <a:gd name="connsiteX4" fmla="*/ 27145 w 1873985"/>
              <a:gd name="connsiteY4" fmla="*/ 952849 h 1110897"/>
              <a:gd name="connsiteX0" fmla="*/ 27145 w 1873985"/>
              <a:gd name="connsiteY0" fmla="*/ 952849 h 1110897"/>
              <a:gd name="connsiteX1" fmla="*/ 1551145 w 1873985"/>
              <a:gd name="connsiteY1" fmla="*/ 1038574 h 1110897"/>
              <a:gd name="connsiteX2" fmla="*/ 1808320 w 1873985"/>
              <a:gd name="connsiteY2" fmla="*/ 28924 h 1110897"/>
              <a:gd name="connsiteX3" fmla="*/ 665320 w 1873985"/>
              <a:gd name="connsiteY3" fmla="*/ 333724 h 1110897"/>
              <a:gd name="connsiteX4" fmla="*/ 27145 w 1873985"/>
              <a:gd name="connsiteY4" fmla="*/ 952849 h 1110897"/>
              <a:gd name="connsiteX0" fmla="*/ 205866 w 2052706"/>
              <a:gd name="connsiteY0" fmla="*/ 952849 h 1162087"/>
              <a:gd name="connsiteX1" fmla="*/ 1729866 w 2052706"/>
              <a:gd name="connsiteY1" fmla="*/ 1038574 h 1162087"/>
              <a:gd name="connsiteX2" fmla="*/ 1987041 w 2052706"/>
              <a:gd name="connsiteY2" fmla="*/ 28924 h 1162087"/>
              <a:gd name="connsiteX3" fmla="*/ 844041 w 2052706"/>
              <a:gd name="connsiteY3" fmla="*/ 333724 h 1162087"/>
              <a:gd name="connsiteX4" fmla="*/ 205866 w 2052706"/>
              <a:gd name="connsiteY4" fmla="*/ 952849 h 1162087"/>
              <a:gd name="connsiteX0" fmla="*/ 199262 w 2105089"/>
              <a:gd name="connsiteY0" fmla="*/ 1058949 h 1226780"/>
              <a:gd name="connsiteX1" fmla="*/ 1780412 w 2105089"/>
              <a:gd name="connsiteY1" fmla="*/ 1039899 h 1226780"/>
              <a:gd name="connsiteX2" fmla="*/ 2037587 w 2105089"/>
              <a:gd name="connsiteY2" fmla="*/ 30249 h 1226780"/>
              <a:gd name="connsiteX3" fmla="*/ 894587 w 2105089"/>
              <a:gd name="connsiteY3" fmla="*/ 335049 h 1226780"/>
              <a:gd name="connsiteX4" fmla="*/ 199262 w 2105089"/>
              <a:gd name="connsiteY4" fmla="*/ 1058949 h 1226780"/>
              <a:gd name="connsiteX0" fmla="*/ 986 w 1839889"/>
              <a:gd name="connsiteY0" fmla="*/ 1048965 h 1080820"/>
              <a:gd name="connsiteX1" fmla="*/ 839186 w 1839889"/>
              <a:gd name="connsiteY1" fmla="*/ 858465 h 1080820"/>
              <a:gd name="connsiteX2" fmla="*/ 1839311 w 1839889"/>
              <a:gd name="connsiteY2" fmla="*/ 20265 h 1080820"/>
              <a:gd name="connsiteX3" fmla="*/ 696311 w 1839889"/>
              <a:gd name="connsiteY3" fmla="*/ 325065 h 1080820"/>
              <a:gd name="connsiteX4" fmla="*/ 986 w 1839889"/>
              <a:gd name="connsiteY4" fmla="*/ 1048965 h 1080820"/>
              <a:gd name="connsiteX0" fmla="*/ 986 w 1849031"/>
              <a:gd name="connsiteY0" fmla="*/ 1060102 h 1060102"/>
              <a:gd name="connsiteX1" fmla="*/ 1839311 w 1849031"/>
              <a:gd name="connsiteY1" fmla="*/ 31402 h 1060102"/>
              <a:gd name="connsiteX2" fmla="*/ 696311 w 1849031"/>
              <a:gd name="connsiteY2" fmla="*/ 336202 h 1060102"/>
              <a:gd name="connsiteX3" fmla="*/ 986 w 1849031"/>
              <a:gd name="connsiteY3" fmla="*/ 1060102 h 1060102"/>
              <a:gd name="connsiteX0" fmla="*/ 538 w 869857"/>
              <a:gd name="connsiteY0" fmla="*/ 737548 h 741805"/>
              <a:gd name="connsiteX1" fmla="*/ 819688 w 869857"/>
              <a:gd name="connsiteY1" fmla="*/ 299398 h 741805"/>
              <a:gd name="connsiteX2" fmla="*/ 695863 w 869857"/>
              <a:gd name="connsiteY2" fmla="*/ 13648 h 741805"/>
              <a:gd name="connsiteX3" fmla="*/ 538 w 869857"/>
              <a:gd name="connsiteY3" fmla="*/ 737548 h 741805"/>
              <a:gd name="connsiteX0" fmla="*/ 15395 w 839381"/>
              <a:gd name="connsiteY0" fmla="*/ 820622 h 827628"/>
              <a:gd name="connsiteX1" fmla="*/ 834545 w 839381"/>
              <a:gd name="connsiteY1" fmla="*/ 382472 h 827628"/>
              <a:gd name="connsiteX2" fmla="*/ 339245 w 839381"/>
              <a:gd name="connsiteY2" fmla="*/ 10997 h 827628"/>
              <a:gd name="connsiteX3" fmla="*/ 15395 w 839381"/>
              <a:gd name="connsiteY3" fmla="*/ 820622 h 827628"/>
              <a:gd name="connsiteX0" fmla="*/ 20475 w 929527"/>
              <a:gd name="connsiteY0" fmla="*/ 811029 h 844153"/>
              <a:gd name="connsiteX1" fmla="*/ 925350 w 929527"/>
              <a:gd name="connsiteY1" fmla="*/ 620529 h 844153"/>
              <a:gd name="connsiteX2" fmla="*/ 344325 w 929527"/>
              <a:gd name="connsiteY2" fmla="*/ 1404 h 844153"/>
              <a:gd name="connsiteX3" fmla="*/ 20475 w 929527"/>
              <a:gd name="connsiteY3" fmla="*/ 811029 h 844153"/>
              <a:gd name="connsiteX0" fmla="*/ 11578 w 919201"/>
              <a:gd name="connsiteY0" fmla="*/ 994320 h 1027444"/>
              <a:gd name="connsiteX1" fmla="*/ 916453 w 919201"/>
              <a:gd name="connsiteY1" fmla="*/ 803820 h 1027444"/>
              <a:gd name="connsiteX2" fmla="*/ 335428 w 919201"/>
              <a:gd name="connsiteY2" fmla="*/ 184695 h 1027444"/>
              <a:gd name="connsiteX3" fmla="*/ 11578 w 919201"/>
              <a:gd name="connsiteY3" fmla="*/ 994320 h 1027444"/>
              <a:gd name="connsiteX0" fmla="*/ 152945 w 1060568"/>
              <a:gd name="connsiteY0" fmla="*/ 994320 h 1035238"/>
              <a:gd name="connsiteX1" fmla="*/ 1057820 w 1060568"/>
              <a:gd name="connsiteY1" fmla="*/ 803820 h 1035238"/>
              <a:gd name="connsiteX2" fmla="*/ 476795 w 1060568"/>
              <a:gd name="connsiteY2" fmla="*/ 184695 h 1035238"/>
              <a:gd name="connsiteX3" fmla="*/ 152945 w 1060568"/>
              <a:gd name="connsiteY3" fmla="*/ 994320 h 1035238"/>
              <a:gd name="connsiteX0" fmla="*/ 185994 w 1114581"/>
              <a:gd name="connsiteY0" fmla="*/ 724333 h 778498"/>
              <a:gd name="connsiteX1" fmla="*/ 1109919 w 1114581"/>
              <a:gd name="connsiteY1" fmla="*/ 619558 h 778498"/>
              <a:gd name="connsiteX2" fmla="*/ 528894 w 1114581"/>
              <a:gd name="connsiteY2" fmla="*/ 433 h 778498"/>
              <a:gd name="connsiteX3" fmla="*/ 185994 w 1114581"/>
              <a:gd name="connsiteY3" fmla="*/ 724333 h 778498"/>
              <a:gd name="connsiteX0" fmla="*/ 136425 w 1062933"/>
              <a:gd name="connsiteY0" fmla="*/ 846314 h 900479"/>
              <a:gd name="connsiteX1" fmla="*/ 1060350 w 1062933"/>
              <a:gd name="connsiteY1" fmla="*/ 741539 h 900479"/>
              <a:gd name="connsiteX2" fmla="*/ 479325 w 1062933"/>
              <a:gd name="connsiteY2" fmla="*/ 122414 h 900479"/>
              <a:gd name="connsiteX3" fmla="*/ 136425 w 1062933"/>
              <a:gd name="connsiteY3" fmla="*/ 846314 h 900479"/>
              <a:gd name="connsiteX0" fmla="*/ 9829 w 936045"/>
              <a:gd name="connsiteY0" fmla="*/ 574424 h 590623"/>
              <a:gd name="connsiteX1" fmla="*/ 933754 w 936045"/>
              <a:gd name="connsiteY1" fmla="*/ 469649 h 590623"/>
              <a:gd name="connsiteX2" fmla="*/ 334964 w 936045"/>
              <a:gd name="connsiteY2" fmla="*/ 152712 h 590623"/>
              <a:gd name="connsiteX3" fmla="*/ 9829 w 936045"/>
              <a:gd name="connsiteY3" fmla="*/ 574424 h 590623"/>
              <a:gd name="connsiteX0" fmla="*/ 9829 w 948584"/>
              <a:gd name="connsiteY0" fmla="*/ 603540 h 668310"/>
              <a:gd name="connsiteX1" fmla="*/ 933754 w 948584"/>
              <a:gd name="connsiteY1" fmla="*/ 498765 h 668310"/>
              <a:gd name="connsiteX2" fmla="*/ 334964 w 948584"/>
              <a:gd name="connsiteY2" fmla="*/ 181828 h 668310"/>
              <a:gd name="connsiteX3" fmla="*/ 9829 w 948584"/>
              <a:gd name="connsiteY3" fmla="*/ 603540 h 66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8584" h="668310">
                <a:moveTo>
                  <a:pt x="9829" y="603540"/>
                </a:moveTo>
                <a:cubicBezTo>
                  <a:pt x="109627" y="656363"/>
                  <a:pt x="785272" y="758356"/>
                  <a:pt x="933754" y="498765"/>
                </a:cubicBezTo>
                <a:cubicBezTo>
                  <a:pt x="1082236" y="239174"/>
                  <a:pt x="60326" y="-273784"/>
                  <a:pt x="334964" y="181828"/>
                </a:cubicBezTo>
                <a:cubicBezTo>
                  <a:pt x="609602" y="637440"/>
                  <a:pt x="-89969" y="550717"/>
                  <a:pt x="9829" y="603540"/>
                </a:cubicBezTo>
                <a:close/>
              </a:path>
            </a:pathLst>
          </a:custGeom>
          <a:noFill/>
          <a:ln w="349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85D1090-5C94-4DFE-B9E2-DB13A8F89560}"/>
              </a:ext>
            </a:extLst>
          </p:cNvPr>
          <p:cNvCxnSpPr>
            <a:cxnSpLocks/>
          </p:cNvCxnSpPr>
          <p:nvPr/>
        </p:nvCxnSpPr>
        <p:spPr>
          <a:xfrm>
            <a:off x="2863985" y="5983675"/>
            <a:ext cx="134746" cy="529003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94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4E93-226D-46EE-8820-A904EDFB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transformed space look like?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F99E4E-0920-4BC5-A262-C34BCB49D7DF}"/>
              </a:ext>
            </a:extLst>
          </p:cNvPr>
          <p:cNvGrpSpPr/>
          <p:nvPr/>
        </p:nvGrpSpPr>
        <p:grpSpPr>
          <a:xfrm>
            <a:off x="71473" y="1302002"/>
            <a:ext cx="6523220" cy="5555998"/>
            <a:chOff x="2245713" y="1407924"/>
            <a:chExt cx="6523220" cy="55559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C87F9F7-5FEA-462A-83CD-BC922F0C33FD}"/>
                </a:ext>
              </a:extLst>
            </p:cNvPr>
            <p:cNvGrpSpPr/>
            <p:nvPr/>
          </p:nvGrpSpPr>
          <p:grpSpPr>
            <a:xfrm>
              <a:off x="2392410" y="1407924"/>
              <a:ext cx="3919464" cy="4536583"/>
              <a:chOff x="7062983" y="3259849"/>
              <a:chExt cx="1962343" cy="2497679"/>
            </a:xfrm>
            <a:solidFill>
              <a:schemeClr val="bg2">
                <a:lumMod val="90000"/>
              </a:schemeClr>
            </a:solidFill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B7515BD-A3FE-4A7C-8834-A6CAC7F8B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69843" y="3259849"/>
                <a:ext cx="1955483" cy="2107858"/>
              </a:xfrm>
              <a:prstGeom prst="rect">
                <a:avLst/>
              </a:prstGeom>
              <a:grpFill/>
              <a:ln w="34925"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2093D5-E392-446C-B63B-EFA4A1EF81C6}"/>
                  </a:ext>
                </a:extLst>
              </p:cNvPr>
              <p:cNvSpPr txBox="1"/>
              <p:nvPr/>
            </p:nvSpPr>
            <p:spPr>
              <a:xfrm>
                <a:off x="7062983" y="5367792"/>
                <a:ext cx="1960531" cy="38973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Latent Space Representation for Punching/Fighting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21CB42-AFDC-4CD0-993F-BAC6A8FDA46E}"/>
                </a:ext>
              </a:extLst>
            </p:cNvPr>
            <p:cNvSpPr/>
            <p:nvPr/>
          </p:nvSpPr>
          <p:spPr>
            <a:xfrm>
              <a:off x="2245713" y="6656145"/>
              <a:ext cx="65232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(a) “Continuous Character Control with Low-Dimensional Embeddings”, </a:t>
              </a:r>
              <a:r>
                <a:rPr lang="en-US" sz="1400" dirty="0" err="1"/>
                <a:t>Levine,S</a:t>
              </a:r>
              <a:r>
                <a:rPr lang="en-US" sz="1400" dirty="0"/>
                <a:t>. et al.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DF089-89C9-4BD3-831B-8A632369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336" y="3832151"/>
            <a:ext cx="3133725" cy="20064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461A0F-A7C1-4D49-B053-04CF743583A6}"/>
              </a:ext>
            </a:extLst>
          </p:cNvPr>
          <p:cNvSpPr/>
          <p:nvPr/>
        </p:nvSpPr>
        <p:spPr>
          <a:xfrm>
            <a:off x="4480558" y="1376121"/>
            <a:ext cx="44510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Examples of System Transformations: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rigid dynamics: Flow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Infinite set mathematics: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Hilbert curves - mapping of 2d space into 1d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Exponential mapping: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Fourier transform, taking a complicated looking system and splitting it up into a few relatively simple parts that completely describe the system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8E86D-AFA0-42FA-8F17-608BD8C8C4DD}"/>
              </a:ext>
            </a:extLst>
          </p:cNvPr>
          <p:cNvSpPr txBox="1"/>
          <p:nvPr/>
        </p:nvSpPr>
        <p:spPr>
          <a:xfrm>
            <a:off x="4871165" y="6009738"/>
            <a:ext cx="38720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</a:t>
            </a:r>
            <a:r>
              <a:rPr lang="en-US" b="1" dirty="0"/>
              <a:t>can</a:t>
            </a:r>
            <a:r>
              <a:rPr lang="en-US" dirty="0"/>
              <a:t> be designed by hand…</a:t>
            </a:r>
          </a:p>
        </p:txBody>
      </p:sp>
    </p:spTree>
    <p:extLst>
      <p:ext uri="{BB962C8B-B14F-4D97-AF65-F5344CB8AC3E}">
        <p14:creationId xmlns:p14="http://schemas.microsoft.com/office/powerpoint/2010/main" val="4047871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FB79-C574-4C81-AED6-AB4E3362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Reduced Dimensional, Latent Space Representations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B03C-26AB-4F1B-AAED-B4A0C431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4" y="1125415"/>
            <a:ext cx="8772158" cy="568641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goal is to </a:t>
            </a:r>
            <a:r>
              <a:rPr lang="en-US" b="1" dirty="0"/>
              <a:t>Automatically</a:t>
            </a:r>
            <a:r>
              <a:rPr lang="en-US" dirty="0"/>
              <a:t> Describe a Complex Problem so that: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Lower computational load / Error contributions  </a:t>
            </a:r>
            <a:r>
              <a:rPr lang="en-US" sz="1900" dirty="0"/>
              <a:t>Reducing the pipeline of information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Make control easy  </a:t>
            </a:r>
            <a:r>
              <a:rPr lang="en-US" sz="1900" dirty="0"/>
              <a:t>Transform a non-linear space into continuous linear space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E</a:t>
            </a:r>
            <a:r>
              <a:rPr lang="en-US" sz="1900" dirty="0"/>
              <a:t>asily generalizable </a:t>
            </a:r>
            <a:r>
              <a:rPr lang="en-US" sz="1900" dirty="0">
                <a:sym typeface="Wingdings" panose="05000000000000000000" pitchFamily="2" charset="2"/>
              </a:rPr>
              <a:t> </a:t>
            </a:r>
            <a:r>
              <a:rPr lang="en-US" sz="1900" dirty="0"/>
              <a:t>compact them into smooth representations, better than modules</a:t>
            </a:r>
          </a:p>
          <a:p>
            <a:r>
              <a:rPr lang="en-US" b="1" dirty="0"/>
              <a:t>Why does this work?</a:t>
            </a:r>
          </a:p>
          <a:p>
            <a:pPr lvl="1"/>
            <a:r>
              <a:rPr lang="en-US" sz="1900" b="1" dirty="0"/>
              <a:t>Insights from AI: </a:t>
            </a:r>
            <a:r>
              <a:rPr lang="en-US" sz="1900" dirty="0"/>
              <a:t>Intuitive understanding of physics often means an understanding that objects follow smooth paths, moves the system closer to a “intuition” of physicality</a:t>
            </a:r>
          </a:p>
          <a:p>
            <a:pPr lvl="1"/>
            <a:r>
              <a:rPr lang="en-US" sz="1900" b="1" dirty="0"/>
              <a:t>Similar Successes: </a:t>
            </a:r>
            <a:r>
              <a:rPr lang="en-US" sz="1900" dirty="0"/>
              <a:t>Extended Kalman Filter (pretends at linearity, instead of transforming into linearity)</a:t>
            </a:r>
          </a:p>
          <a:p>
            <a:r>
              <a:rPr lang="en-US" b="1" dirty="0"/>
              <a:t>How does this work? Optimize/Search given examples of desired movement:</a:t>
            </a:r>
          </a:p>
          <a:p>
            <a:pPr lvl="2"/>
            <a:r>
              <a:rPr lang="fr-FR" sz="1400" dirty="0"/>
              <a:t>Covariance Matrix Adaptation Evolution </a:t>
            </a:r>
            <a:r>
              <a:rPr lang="fr-FR" sz="1400" dirty="0" err="1"/>
              <a:t>Strategy</a:t>
            </a:r>
            <a:r>
              <a:rPr lang="fr-FR" sz="1400" dirty="0"/>
              <a:t> (CMA)</a:t>
            </a:r>
            <a:r>
              <a:rPr lang="en-US" sz="1400" dirty="0"/>
              <a:t> </a:t>
            </a:r>
          </a:p>
          <a:p>
            <a:pPr lvl="2"/>
            <a:r>
              <a:rPr lang="en-US" sz="1400" dirty="0"/>
              <a:t>Gaussian Process Latent Variable Modeling (GPLVM)</a:t>
            </a:r>
          </a:p>
          <a:p>
            <a:pPr lvl="2"/>
            <a:r>
              <a:rPr lang="en-US" sz="1400" dirty="0"/>
              <a:t>Nearly the entire field of Bayesian statistics…</a:t>
            </a:r>
          </a:p>
          <a:p>
            <a:pPr lvl="1"/>
            <a:r>
              <a:rPr lang="en-US" sz="1900" dirty="0"/>
              <a:t>Deep Learning Neural Networks</a:t>
            </a:r>
          </a:p>
          <a:p>
            <a:endParaRPr lang="en-US" b="1" dirty="0"/>
          </a:p>
          <a:p>
            <a:r>
              <a:rPr lang="en-US" b="1" dirty="0"/>
              <a:t>Problems with method ( Black Box? ):</a:t>
            </a:r>
          </a:p>
          <a:p>
            <a:pPr lvl="1"/>
            <a:r>
              <a:rPr lang="en-US" sz="1900" dirty="0"/>
              <a:t>Is this system Deterministic or “Optimal”? Must we sacrifice performance for certainty?</a:t>
            </a:r>
          </a:p>
          <a:p>
            <a:pPr lvl="1"/>
            <a:r>
              <a:rPr lang="en-US" sz="1900" dirty="0"/>
              <a:t>The human brain still makes mistakes when it comes to intuition </a:t>
            </a:r>
            <a:r>
              <a:rPr lang="en-US" sz="1900" dirty="0">
                <a:sym typeface="Wingdings" panose="05000000000000000000" pitchFamily="2" charset="2"/>
              </a:rPr>
              <a:t> </a:t>
            </a:r>
            <a:r>
              <a:rPr lang="en-US" sz="1900" dirty="0"/>
              <a:t>Optical illusions</a:t>
            </a:r>
          </a:p>
          <a:p>
            <a:pPr lvl="1"/>
            <a:r>
              <a:rPr lang="en-US" sz="1900" dirty="0"/>
              <a:t>How do we get around this in order to make the robot’s deterministic/dependable/safe in a way that human brains are not? Dependent on Method.</a:t>
            </a:r>
          </a:p>
          <a:p>
            <a:pPr lvl="1"/>
            <a:r>
              <a:rPr lang="en-US" sz="1900" dirty="0"/>
              <a:t>Asimov’s 3 laws via Adversarial Networks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3D5341A-7B8B-4EE8-9137-22E3D8B45C7D}"/>
              </a:ext>
            </a:extLst>
          </p:cNvPr>
          <p:cNvSpPr/>
          <p:nvPr/>
        </p:nvSpPr>
        <p:spPr>
          <a:xfrm>
            <a:off x="4901937" y="3920407"/>
            <a:ext cx="279137" cy="826896"/>
          </a:xfrm>
          <a:prstGeom prst="rightBrace">
            <a:avLst>
              <a:gd name="adj1" fmla="val 4517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7A991-CFF3-4440-A4B0-6A6AED6AFF62}"/>
              </a:ext>
            </a:extLst>
          </p:cNvPr>
          <p:cNvSpPr txBox="1"/>
          <p:nvPr/>
        </p:nvSpPr>
        <p:spPr>
          <a:xfrm>
            <a:off x="5411891" y="3872190"/>
            <a:ext cx="2744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 Search Process! But smoothly generalizable.</a:t>
            </a:r>
          </a:p>
          <a:p>
            <a:r>
              <a:rPr lang="en-US" b="1" dirty="0"/>
              <a:t>Future: One Shot Learning</a:t>
            </a:r>
          </a:p>
        </p:txBody>
      </p:sp>
    </p:spTree>
    <p:extLst>
      <p:ext uri="{BB962C8B-B14F-4D97-AF65-F5344CB8AC3E}">
        <p14:creationId xmlns:p14="http://schemas.microsoft.com/office/powerpoint/2010/main" val="3048264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CCA1-AA1D-4A6C-8E13-E635177D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That use Representational/Heuristic Methods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FB463D-1A1B-44B0-BE9E-241D9CD68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60" y="4185285"/>
            <a:ext cx="4572000" cy="2571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A6C26A-45D7-431D-A5BC-CC7A69B4D516}"/>
              </a:ext>
            </a:extLst>
          </p:cNvPr>
          <p:cNvSpPr/>
          <p:nvPr/>
        </p:nvSpPr>
        <p:spPr>
          <a:xfrm>
            <a:off x="142240" y="1168033"/>
            <a:ext cx="74506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1983 </a:t>
            </a:r>
            <a:r>
              <a:rPr lang="en-US" b="1" dirty="0"/>
              <a:t>MIT's Leg Lab</a:t>
            </a:r>
          </a:p>
          <a:p>
            <a:r>
              <a:rPr lang="en-US" sz="1400" b="1" dirty="0"/>
              <a:t>Custom designed Heuristic Controllers</a:t>
            </a:r>
            <a:endParaRPr lang="en-US" sz="1400" dirty="0"/>
          </a:p>
          <a:p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24FC83-77BA-4F31-82CA-A8AC1501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727" y="1160745"/>
            <a:ext cx="3532340" cy="26492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3D3232-15B2-4725-8737-D6E058E2AB4D}"/>
              </a:ext>
            </a:extLst>
          </p:cNvPr>
          <p:cNvSpPr/>
          <p:nvPr/>
        </p:nvSpPr>
        <p:spPr>
          <a:xfrm>
            <a:off x="142240" y="3667721"/>
            <a:ext cx="56225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2013 </a:t>
            </a:r>
            <a:r>
              <a:rPr lang="nl-NL" b="1" dirty="0"/>
              <a:t>S. Levine, J. M. Wang</a:t>
            </a:r>
            <a:endParaRPr lang="en-US" b="1" dirty="0"/>
          </a:p>
          <a:p>
            <a:r>
              <a:rPr lang="en-US" sz="1400" b="1" dirty="0"/>
              <a:t>Learned Reduced Dimensional Latent Space Controllers</a:t>
            </a:r>
            <a:endParaRPr lang="en-US" sz="1400" dirty="0"/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1A676-5E42-4096-9A30-90375F861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" y="4286250"/>
            <a:ext cx="4210756" cy="2368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38490C-7C0B-4931-B81D-7E9CCCE4E432}"/>
              </a:ext>
            </a:extLst>
          </p:cNvPr>
          <p:cNvSpPr txBox="1"/>
          <p:nvPr/>
        </p:nvSpPr>
        <p:spPr>
          <a:xfrm>
            <a:off x="6955307" y="2972327"/>
            <a:ext cx="218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most capable / fastest dynamic balancing methods</a:t>
            </a:r>
          </a:p>
        </p:txBody>
      </p:sp>
    </p:spTree>
    <p:extLst>
      <p:ext uri="{BB962C8B-B14F-4D97-AF65-F5344CB8AC3E}">
        <p14:creationId xmlns:p14="http://schemas.microsoft.com/office/powerpoint/2010/main" val="397152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22C4-8587-4D2F-91CB-F5BD48F2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ACF6A-A3F9-476C-A73E-154F0ED6C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125414"/>
            <a:ext cx="8658225" cy="54379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What’s needed Now:</a:t>
            </a:r>
          </a:p>
          <a:p>
            <a:pPr lvl="1"/>
            <a:r>
              <a:rPr lang="en-US" dirty="0"/>
              <a:t>Open source libraries for learning low-dimensional latent space controllers from example or exploration</a:t>
            </a:r>
          </a:p>
          <a:p>
            <a:pPr lvl="2"/>
            <a:r>
              <a:rPr lang="en-US" dirty="0"/>
              <a:t>The problem being solved by the controller is a lower dimensional/simpler one</a:t>
            </a:r>
          </a:p>
          <a:p>
            <a:pPr lvl="2"/>
            <a:r>
              <a:rPr lang="en-US" dirty="0"/>
              <a:t>Cheaper computational hardware requirements</a:t>
            </a:r>
          </a:p>
          <a:p>
            <a:pPr lvl="2"/>
            <a:r>
              <a:rPr lang="en-US" dirty="0"/>
              <a:t>Fewer sensors needed, less demanding sensor requirements</a:t>
            </a:r>
          </a:p>
          <a:p>
            <a:pPr lvl="2"/>
            <a:r>
              <a:rPr lang="en-US" dirty="0"/>
              <a:t>Smoothly generalizable form, faster and more fluid</a:t>
            </a:r>
          </a:p>
          <a:p>
            <a:pPr lvl="2"/>
            <a:r>
              <a:rPr lang="en-US" dirty="0"/>
              <a:t>Lowered development time cost</a:t>
            </a:r>
          </a:p>
          <a:p>
            <a:r>
              <a:rPr lang="en-US" dirty="0"/>
              <a:t>Future Research:</a:t>
            </a:r>
          </a:p>
          <a:p>
            <a:pPr lvl="1"/>
            <a:r>
              <a:rPr lang="en-US" dirty="0"/>
              <a:t>Deep learning one-shot methods are a promising avenues to develop fast “muscle memory” like intuitions</a:t>
            </a:r>
          </a:p>
          <a:p>
            <a:pPr lvl="1"/>
            <a:r>
              <a:rPr lang="en-US" dirty="0"/>
              <a:t>Extending this approach to large time scale tasks</a:t>
            </a:r>
          </a:p>
          <a:p>
            <a:r>
              <a:rPr lang="en-US" dirty="0"/>
              <a:t>Far Future:</a:t>
            </a:r>
          </a:p>
          <a:p>
            <a:pPr lvl="1"/>
            <a:r>
              <a:rPr lang="en-US" dirty="0"/>
              <a:t>Merging with deductive knowledge based systems</a:t>
            </a:r>
          </a:p>
          <a:p>
            <a:pPr lvl="1"/>
            <a:r>
              <a:rPr lang="en-US" dirty="0"/>
              <a:t>Asimov’s Three Laws via Adversarial Networks?</a:t>
            </a:r>
          </a:p>
          <a:p>
            <a:pPr lvl="1"/>
            <a:r>
              <a:rPr lang="en-US" dirty="0"/>
              <a:t>Extend approach to transform system into a compact Riccatti time-variant form for deterministic optimal control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0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A0DF-11FD-4EA9-8600-CCAB1C31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6862-F0C7-4EC9-B81E-FABF9F0DC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9" y="1125414"/>
            <a:ext cx="6383924" cy="5732586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/>
              <a:t>Video Game’s Popularity lead towards huge advancements in GPUs</a:t>
            </a:r>
          </a:p>
          <a:p>
            <a:r>
              <a:rPr lang="en-US" sz="2300" dirty="0"/>
              <a:t>Quadcopter’s popularity lead towards cheaper brushless motors, integrated/miniaturized flight controllers</a:t>
            </a:r>
          </a:p>
          <a:p>
            <a:r>
              <a:rPr lang="en-US" dirty="0"/>
              <a:t>The same needs to be done for Torque/Force Controlled systems:</a:t>
            </a:r>
          </a:p>
          <a:p>
            <a:pPr lvl="1"/>
            <a:r>
              <a:rPr lang="en-US" dirty="0"/>
              <a:t>Control Techniques:</a:t>
            </a:r>
          </a:p>
          <a:p>
            <a:pPr lvl="2"/>
            <a:r>
              <a:rPr lang="en-US" dirty="0"/>
              <a:t>Active Impedance, Stiffness</a:t>
            </a:r>
          </a:p>
          <a:p>
            <a:pPr lvl="2"/>
            <a:r>
              <a:rPr lang="en-US" dirty="0"/>
              <a:t>Torque Control vs. Velocity Control</a:t>
            </a:r>
          </a:p>
          <a:p>
            <a:pPr lvl="1"/>
            <a:r>
              <a:rPr lang="en-US" dirty="0"/>
              <a:t>Efficiency:</a:t>
            </a:r>
          </a:p>
          <a:p>
            <a:pPr lvl="2"/>
            <a:r>
              <a:rPr lang="en-US" dirty="0"/>
              <a:t>Hardware optimization: Regenerative Breaking</a:t>
            </a:r>
          </a:p>
          <a:p>
            <a:pPr lvl="2"/>
            <a:r>
              <a:rPr lang="en-US" dirty="0"/>
              <a:t>Software optimization: Towards Optimal Control for the System</a:t>
            </a:r>
          </a:p>
          <a:p>
            <a:pPr lvl="1"/>
            <a:r>
              <a:rPr lang="en-US" dirty="0"/>
              <a:t>Actuator Choice:</a:t>
            </a:r>
          </a:p>
          <a:p>
            <a:pPr lvl="2"/>
            <a:r>
              <a:rPr lang="en-US" dirty="0"/>
              <a:t>Hydraulics</a:t>
            </a:r>
          </a:p>
          <a:p>
            <a:pPr lvl="2"/>
            <a:r>
              <a:rPr lang="en-US" dirty="0"/>
              <a:t>Custom high torque brushless gimbal motors</a:t>
            </a:r>
          </a:p>
          <a:p>
            <a:pPr lvl="2"/>
            <a:r>
              <a:rPr lang="en-US" dirty="0"/>
              <a:t>Artificial Muscles</a:t>
            </a:r>
          </a:p>
          <a:p>
            <a:pPr lvl="1"/>
            <a:r>
              <a:rPr lang="en-US" dirty="0"/>
              <a:t>Fast Direct Drive vs. Semi-Direct Drive vs. Fast update rate torque sensors in geared systems</a:t>
            </a:r>
          </a:p>
          <a:p>
            <a:r>
              <a:rPr lang="en-US" dirty="0"/>
              <a:t>Low Hanging Fruit: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Actuator cost reduction and capability increase (piggyback off of quadcopters, but add IC torque control)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Miniaturized Systems for research/development</a:t>
            </a:r>
          </a:p>
          <a:p>
            <a:pPr marL="457200" lvl="1" indent="0">
              <a:buNone/>
            </a:pPr>
            <a:r>
              <a:rPr lang="en-US" dirty="0"/>
              <a:t>	(smaller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cheaper)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Software Advancements (open source libraries)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BC978-FB11-4A29-8509-07DD14B5AC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572" y="1125414"/>
            <a:ext cx="2659428" cy="1790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B14BF-AB88-497E-B76C-2DBCE7762567}"/>
              </a:ext>
            </a:extLst>
          </p:cNvPr>
          <p:cNvSpPr txBox="1"/>
          <p:nvPr/>
        </p:nvSpPr>
        <p:spPr>
          <a:xfrm>
            <a:off x="6565852" y="2915920"/>
            <a:ext cx="257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Cassie (Agility Robotics) Custom brushless motors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48FD6-A334-405C-90FE-ECBF61AB4E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226" y="3468487"/>
            <a:ext cx="1397131" cy="1267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B01999-4581-426F-9FB9-7E079E2D01BB}"/>
              </a:ext>
            </a:extLst>
          </p:cNvPr>
          <p:cNvSpPr txBox="1"/>
          <p:nvPr/>
        </p:nvSpPr>
        <p:spPr>
          <a:xfrm>
            <a:off x="6565852" y="4625350"/>
            <a:ext cx="265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 HEBI Robotics Actuator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811E01-01BA-4850-9759-13597602E8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226" y="4943394"/>
            <a:ext cx="1160761" cy="1501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00DED-8F31-4E8F-B993-0EF56636BC87}"/>
              </a:ext>
            </a:extLst>
          </p:cNvPr>
          <p:cNvSpPr txBox="1"/>
          <p:nvPr/>
        </p:nvSpPr>
        <p:spPr>
          <a:xfrm>
            <a:off x="7158780" y="6445203"/>
            <a:ext cx="1665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 </a:t>
            </a:r>
            <a:r>
              <a:rPr lang="en-US" dirty="0" err="1"/>
              <a:t>ANYdrive</a:t>
            </a:r>
            <a:r>
              <a:rPr lang="en-US" dirty="0"/>
              <a:t> Actuator</a:t>
            </a:r>
          </a:p>
        </p:txBody>
      </p:sp>
    </p:spTree>
    <p:extLst>
      <p:ext uri="{BB962C8B-B14F-4D97-AF65-F5344CB8AC3E}">
        <p14:creationId xmlns:p14="http://schemas.microsoft.com/office/powerpoint/2010/main" val="165273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B88C08-B13A-4907-A53B-F548280E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Any Questions?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B9D57-55B1-4EBF-8F95-8FE70491B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55" y="2355905"/>
            <a:ext cx="3535284" cy="2653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F926D-0638-470E-A500-4EAFC39E8867}"/>
              </a:ext>
            </a:extLst>
          </p:cNvPr>
          <p:cNvSpPr txBox="1"/>
          <p:nvPr/>
        </p:nvSpPr>
        <p:spPr>
          <a:xfrm>
            <a:off x="329355" y="5009763"/>
            <a:ext cx="2647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2017 Ghost </a:t>
            </a:r>
            <a:r>
              <a:rPr lang="en-US" sz="1100" b="1" dirty="0" err="1"/>
              <a:t>Minitaur</a:t>
            </a:r>
            <a:r>
              <a:rPr lang="en-US" sz="1100" b="1" dirty="0"/>
              <a:t>: Ghost Robotics</a:t>
            </a:r>
          </a:p>
          <a:p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7C2E68-D2E8-476C-8E5C-61E6890B79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956" y="2464491"/>
            <a:ext cx="1355889" cy="2699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42A9E-B3D2-4D64-BC00-989E4186C76E}"/>
              </a:ext>
            </a:extLst>
          </p:cNvPr>
          <p:cNvSpPr txBox="1"/>
          <p:nvPr/>
        </p:nvSpPr>
        <p:spPr>
          <a:xfrm>
            <a:off x="4899696" y="5179040"/>
            <a:ext cx="1733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r>
              <a:rPr lang="en-US" dirty="0"/>
              <a:t>2017 BIP 1: Darren Levine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3D00AB-715E-4DE4-AD90-4FD6FA8DCE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517" y="1565201"/>
            <a:ext cx="3476586" cy="36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6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61E6D-C224-4652-B3E2-A8731CEB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Progress In Agile Robotics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96D87-72CE-4102-AB82-0A6FE093F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125415"/>
            <a:ext cx="6014539" cy="505154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Motivations:</a:t>
            </a:r>
          </a:p>
          <a:p>
            <a:pPr lvl="1"/>
            <a:r>
              <a:rPr lang="en-US" dirty="0"/>
              <a:t>Medical care, Emergency scenarios, Advancements in prosthetics/transhumanism</a:t>
            </a:r>
          </a:p>
          <a:p>
            <a:pPr lvl="1"/>
            <a:r>
              <a:rPr lang="en-US" dirty="0"/>
              <a:t>Advances in manufacturing, liberation from menial/dangerous labor</a:t>
            </a:r>
          </a:p>
          <a:p>
            <a:pPr marL="457200" lvl="1" indent="0">
              <a:buNone/>
            </a:pPr>
            <a:r>
              <a:rPr lang="en-US" b="1" dirty="0"/>
              <a:t>Already many specialized robotics systems, </a:t>
            </a:r>
            <a:r>
              <a:rPr lang="en-US" i="1" dirty="0"/>
              <a:t>3D printers, Roombas, etc.</a:t>
            </a:r>
          </a:p>
          <a:p>
            <a:pPr marL="457200" lvl="1" indent="0">
              <a:buNone/>
            </a:pPr>
            <a:r>
              <a:rPr lang="en-US" b="1" dirty="0"/>
              <a:t>Emerging fields: </a:t>
            </a:r>
            <a:r>
              <a:rPr lang="en-US" dirty="0"/>
              <a:t>Soft robotics, Foldable Robotics</a:t>
            </a:r>
          </a:p>
          <a:p>
            <a:r>
              <a:rPr lang="en-US" b="1" dirty="0"/>
              <a:t>Why Focus on Agility?</a:t>
            </a:r>
          </a:p>
          <a:p>
            <a:pPr lvl="1"/>
            <a:r>
              <a:rPr lang="en-US" dirty="0"/>
              <a:t>Common capability needed for human like generalization / fluid action</a:t>
            </a:r>
          </a:p>
          <a:p>
            <a:pPr lvl="2"/>
            <a:r>
              <a:rPr lang="en-US" dirty="0"/>
              <a:t>Systems have a hard time generalizing, a system built for one task will not perform at another</a:t>
            </a:r>
          </a:p>
          <a:p>
            <a:pPr lvl="1"/>
            <a:r>
              <a:rPr lang="en-US" dirty="0"/>
              <a:t>Interacting in a world </a:t>
            </a:r>
            <a:r>
              <a:rPr lang="en-US" b="1" i="1" dirty="0"/>
              <a:t>built for the human form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	 H</a:t>
            </a:r>
            <a:r>
              <a:rPr lang="en-US" dirty="0"/>
              <a:t>umanoid Robotics, Legged Robotics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	</a:t>
            </a:r>
            <a:r>
              <a:rPr lang="en-US" dirty="0"/>
              <a:t> Moving towards/past “Human Like” Capabilities</a:t>
            </a:r>
          </a:p>
          <a:p>
            <a:r>
              <a:rPr lang="en-US" b="1" dirty="0"/>
              <a:t>Why Focus on Cost?</a:t>
            </a:r>
            <a:endParaRPr lang="en-US" dirty="0"/>
          </a:p>
          <a:p>
            <a:pPr lvl="1"/>
            <a:r>
              <a:rPr lang="en-US" dirty="0"/>
              <a:t>Low Proliferation: Specialization and niche markets</a:t>
            </a:r>
          </a:p>
          <a:p>
            <a:pPr lvl="1"/>
            <a:r>
              <a:rPr lang="en-US" dirty="0"/>
              <a:t>Slow development, limited access to software/hardware</a:t>
            </a:r>
          </a:p>
          <a:p>
            <a:r>
              <a:rPr lang="en-US" b="1" dirty="0"/>
              <a:t>State of the art in agile humanoid robotics ( &gt;&gt; $1M)</a:t>
            </a:r>
          </a:p>
          <a:p>
            <a:pPr lvl="1"/>
            <a:r>
              <a:rPr lang="en-US" dirty="0"/>
              <a:t>Boston Dynamics Atlas, &amp; Handle</a:t>
            </a:r>
          </a:p>
          <a:p>
            <a:pPr lvl="1"/>
            <a:r>
              <a:rPr lang="en-US" dirty="0"/>
              <a:t>Honda Asimo &amp; E2-DR, Nasa Valkyrie, Toyota T-HR3</a:t>
            </a:r>
          </a:p>
          <a:p>
            <a:pPr lvl="1"/>
            <a:r>
              <a:rPr lang="en-US" dirty="0"/>
              <a:t>DRC-</a:t>
            </a:r>
            <a:r>
              <a:rPr lang="en-US" dirty="0" err="1"/>
              <a:t>Hubo</a:t>
            </a:r>
            <a:r>
              <a:rPr lang="en-US" dirty="0"/>
              <a:t> won the 2015 DARPA challenge</a:t>
            </a:r>
            <a:endParaRPr lang="en-US" b="1" dirty="0"/>
          </a:p>
          <a:p>
            <a:pPr lvl="1"/>
            <a:r>
              <a:rPr lang="en-US" b="1" dirty="0"/>
              <a:t>Still a high degree of Teleoperation / Scripted Action</a:t>
            </a:r>
          </a:p>
          <a:p>
            <a:pPr lvl="1"/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708744-2DF6-4FEC-8249-9CB99BF58113}"/>
              </a:ext>
            </a:extLst>
          </p:cNvPr>
          <p:cNvSpPr txBox="1"/>
          <p:nvPr/>
        </p:nvSpPr>
        <p:spPr>
          <a:xfrm>
            <a:off x="0" y="617359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Why is this problem difficult, and what are potential solutions?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C329B5-39F4-49F1-A89C-218225D50F4F}"/>
              </a:ext>
            </a:extLst>
          </p:cNvPr>
          <p:cNvGrpSpPr/>
          <p:nvPr/>
        </p:nvGrpSpPr>
        <p:grpSpPr>
          <a:xfrm>
            <a:off x="5633497" y="3387834"/>
            <a:ext cx="3585751" cy="2560632"/>
            <a:chOff x="5640775" y="1204547"/>
            <a:chExt cx="3585751" cy="25606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741BB32-E206-4AB5-9461-B7674493F605}"/>
                </a:ext>
              </a:extLst>
            </p:cNvPr>
            <p:cNvCxnSpPr>
              <a:cxnSpLocks/>
            </p:cNvCxnSpPr>
            <p:nvPr/>
          </p:nvCxnSpPr>
          <p:spPr>
            <a:xfrm>
              <a:off x="6013940" y="3042138"/>
              <a:ext cx="2969698" cy="0"/>
            </a:xfrm>
            <a:prstGeom prst="straightConnector1">
              <a:avLst/>
            </a:prstGeom>
            <a:ln w="476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CDFBFDB-79C0-4585-9BB0-35B151695C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2732" y="1204547"/>
              <a:ext cx="0" cy="1846383"/>
            </a:xfrm>
            <a:prstGeom prst="straightConnector1">
              <a:avLst/>
            </a:prstGeom>
            <a:ln w="476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CDC723-8023-40F1-A924-F7790C63E602}"/>
                </a:ext>
              </a:extLst>
            </p:cNvPr>
            <p:cNvSpPr txBox="1"/>
            <p:nvPr/>
          </p:nvSpPr>
          <p:spPr>
            <a:xfrm rot="16200000">
              <a:off x="4991267" y="2096715"/>
              <a:ext cx="16067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/>
              </a:lvl1pPr>
            </a:lstStyle>
            <a:p>
              <a:r>
                <a:rPr lang="en-US" dirty="0"/>
                <a:t>Cost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29C91F-1861-469D-AC4A-B50D32265186}"/>
                </a:ext>
              </a:extLst>
            </p:cNvPr>
            <p:cNvSpPr txBox="1"/>
            <p:nvPr/>
          </p:nvSpPr>
          <p:spPr>
            <a:xfrm>
              <a:off x="5855707" y="3241959"/>
              <a:ext cx="3132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Execution Time Compared to a Human for Non-Specialized Tasks</a:t>
              </a:r>
              <a:endParaRPr lang="en-US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46A58-7DEC-4B7B-A9E5-95B2141C95D4}"/>
                </a:ext>
              </a:extLst>
            </p:cNvPr>
            <p:cNvSpPr txBox="1"/>
            <p:nvPr/>
          </p:nvSpPr>
          <p:spPr>
            <a:xfrm>
              <a:off x="7000127" y="1249106"/>
              <a:ext cx="1740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Atlas 2017 (2/3 of human time)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4C5DDB2-FD76-4C23-A9BC-83D8B5FEEBBE}"/>
                </a:ext>
              </a:extLst>
            </p:cNvPr>
            <p:cNvCxnSpPr>
              <a:cxnSpLocks/>
            </p:cNvCxnSpPr>
            <p:nvPr/>
          </p:nvCxnSpPr>
          <p:spPr>
            <a:xfrm>
              <a:off x="7780207" y="2344956"/>
              <a:ext cx="1064827" cy="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7E9E36-497A-460B-990A-6523B82A6F3B}"/>
                </a:ext>
              </a:extLst>
            </p:cNvPr>
            <p:cNvSpPr txBox="1"/>
            <p:nvPr/>
          </p:nvSpPr>
          <p:spPr>
            <a:xfrm>
              <a:off x="5855707" y="3048706"/>
              <a:ext cx="2989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          0.3         0.6            1/1             1.3 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8B0BB9-8FA6-4F9E-997A-389BC88AC0BA}"/>
                </a:ext>
              </a:extLst>
            </p:cNvPr>
            <p:cNvSpPr txBox="1"/>
            <p:nvPr/>
          </p:nvSpPr>
          <p:spPr>
            <a:xfrm>
              <a:off x="7775782" y="2312528"/>
              <a:ext cx="1450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Superhuman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4D5EDD5-A07D-4EE8-A0E1-32A8C3EF0B53}"/>
                </a:ext>
              </a:extLst>
            </p:cNvPr>
            <p:cNvSpPr/>
            <p:nvPr/>
          </p:nvSpPr>
          <p:spPr>
            <a:xfrm>
              <a:off x="6031525" y="1736936"/>
              <a:ext cx="1033081" cy="1298634"/>
            </a:xfrm>
            <a:custGeom>
              <a:avLst/>
              <a:gdLst>
                <a:gd name="connsiteX0" fmla="*/ 0 w 952500"/>
                <a:gd name="connsiteY0" fmla="*/ 1685925 h 1685925"/>
                <a:gd name="connsiteX1" fmla="*/ 733425 w 952500"/>
                <a:gd name="connsiteY1" fmla="*/ 962025 h 1685925"/>
                <a:gd name="connsiteX2" fmla="*/ 952500 w 952500"/>
                <a:gd name="connsiteY2" fmla="*/ 0 h 1685925"/>
                <a:gd name="connsiteX0" fmla="*/ 0 w 952500"/>
                <a:gd name="connsiteY0" fmla="*/ 1685925 h 1685925"/>
                <a:gd name="connsiteX1" fmla="*/ 638175 w 952500"/>
                <a:gd name="connsiteY1" fmla="*/ 952500 h 1685925"/>
                <a:gd name="connsiteX2" fmla="*/ 952500 w 952500"/>
                <a:gd name="connsiteY2" fmla="*/ 0 h 1685925"/>
                <a:gd name="connsiteX0" fmla="*/ 0 w 952500"/>
                <a:gd name="connsiteY0" fmla="*/ 1685925 h 1685925"/>
                <a:gd name="connsiteX1" fmla="*/ 600075 w 952500"/>
                <a:gd name="connsiteY1" fmla="*/ 1000125 h 1685925"/>
                <a:gd name="connsiteX2" fmla="*/ 952500 w 952500"/>
                <a:gd name="connsiteY2" fmla="*/ 0 h 1685925"/>
                <a:gd name="connsiteX0" fmla="*/ 0 w 952500"/>
                <a:gd name="connsiteY0" fmla="*/ 1685925 h 1685925"/>
                <a:gd name="connsiteX1" fmla="*/ 657225 w 952500"/>
                <a:gd name="connsiteY1" fmla="*/ 866775 h 1685925"/>
                <a:gd name="connsiteX2" fmla="*/ 952500 w 952500"/>
                <a:gd name="connsiteY2" fmla="*/ 0 h 1685925"/>
                <a:gd name="connsiteX0" fmla="*/ 0 w 952500"/>
                <a:gd name="connsiteY0" fmla="*/ 1685925 h 1685925"/>
                <a:gd name="connsiteX1" fmla="*/ 419100 w 952500"/>
                <a:gd name="connsiteY1" fmla="*/ 609600 h 1685925"/>
                <a:gd name="connsiteX2" fmla="*/ 952500 w 952500"/>
                <a:gd name="connsiteY2" fmla="*/ 0 h 1685925"/>
                <a:gd name="connsiteX0" fmla="*/ 0 w 952500"/>
                <a:gd name="connsiteY0" fmla="*/ 1685925 h 1685925"/>
                <a:gd name="connsiteX1" fmla="*/ 952500 w 952500"/>
                <a:gd name="connsiteY1" fmla="*/ 0 h 1685925"/>
                <a:gd name="connsiteX0" fmla="*/ 0 w 952500"/>
                <a:gd name="connsiteY0" fmla="*/ 1685925 h 1685925"/>
                <a:gd name="connsiteX1" fmla="*/ 952500 w 952500"/>
                <a:gd name="connsiteY1" fmla="*/ 0 h 1685925"/>
                <a:gd name="connsiteX0" fmla="*/ 0 w 952500"/>
                <a:gd name="connsiteY0" fmla="*/ 1685925 h 1685925"/>
                <a:gd name="connsiteX1" fmla="*/ 952500 w 952500"/>
                <a:gd name="connsiteY1" fmla="*/ 0 h 1685925"/>
                <a:gd name="connsiteX0" fmla="*/ 0 w 952500"/>
                <a:gd name="connsiteY0" fmla="*/ 1685925 h 1685925"/>
                <a:gd name="connsiteX1" fmla="*/ 952500 w 952500"/>
                <a:gd name="connsiteY1" fmla="*/ 0 h 1685925"/>
                <a:gd name="connsiteX0" fmla="*/ 0 w 952500"/>
                <a:gd name="connsiteY0" fmla="*/ 1685925 h 1685925"/>
                <a:gd name="connsiteX1" fmla="*/ 952500 w 952500"/>
                <a:gd name="connsiteY1" fmla="*/ 0 h 1685925"/>
                <a:gd name="connsiteX0" fmla="*/ 0 w 952500"/>
                <a:gd name="connsiteY0" fmla="*/ 1685925 h 1685925"/>
                <a:gd name="connsiteX1" fmla="*/ 952500 w 952500"/>
                <a:gd name="connsiteY1" fmla="*/ 0 h 1685925"/>
                <a:gd name="connsiteX0" fmla="*/ 0 w 952500"/>
                <a:gd name="connsiteY0" fmla="*/ 1685925 h 1685925"/>
                <a:gd name="connsiteX1" fmla="*/ 952500 w 952500"/>
                <a:gd name="connsiteY1" fmla="*/ 0 h 168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0" h="1685925">
                  <a:moveTo>
                    <a:pt x="0" y="1685925"/>
                  </a:moveTo>
                  <a:cubicBezTo>
                    <a:pt x="381545" y="984423"/>
                    <a:pt x="591977" y="517926"/>
                    <a:pt x="952500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329523D-FFB5-4A55-AE6D-0B31C2061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5782" y="1790700"/>
              <a:ext cx="0" cy="1244871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23057C3-83A0-4FAF-9200-307F5A02D9C1}"/>
              </a:ext>
            </a:extLst>
          </p:cNvPr>
          <p:cNvSpPr txBox="1"/>
          <p:nvPr/>
        </p:nvSpPr>
        <p:spPr>
          <a:xfrm>
            <a:off x="6385509" y="2655494"/>
            <a:ext cx="2347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DARPA Neurally Controlled Prosthetic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35FA5C7-5425-4692-BD9E-FF2F4DAAE7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592" y="1117419"/>
            <a:ext cx="2091256" cy="1547788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84029A02-0776-4BD6-8262-BF75332D1F63}"/>
              </a:ext>
            </a:extLst>
          </p:cNvPr>
          <p:cNvSpPr/>
          <p:nvPr/>
        </p:nvSpPr>
        <p:spPr>
          <a:xfrm rot="3025868">
            <a:off x="6518757" y="3788102"/>
            <a:ext cx="496119" cy="88883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6479831-BECD-4374-9F38-936C84197363}"/>
              </a:ext>
            </a:extLst>
          </p:cNvPr>
          <p:cNvSpPr/>
          <p:nvPr/>
        </p:nvSpPr>
        <p:spPr>
          <a:xfrm>
            <a:off x="5225144" y="4353776"/>
            <a:ext cx="1169602" cy="501920"/>
          </a:xfrm>
          <a:custGeom>
            <a:avLst/>
            <a:gdLst>
              <a:gd name="connsiteX0" fmla="*/ 1229718 w 1229718"/>
              <a:gd name="connsiteY0" fmla="*/ 108857 h 232008"/>
              <a:gd name="connsiteX1" fmla="*/ 86718 w 1229718"/>
              <a:gd name="connsiteY1" fmla="*/ 217714 h 232008"/>
              <a:gd name="connsiteX2" fmla="*/ 86718 w 1229718"/>
              <a:gd name="connsiteY2" fmla="*/ 206829 h 232008"/>
              <a:gd name="connsiteX3" fmla="*/ 141146 w 1229718"/>
              <a:gd name="connsiteY3" fmla="*/ 0 h 232008"/>
              <a:gd name="connsiteX0" fmla="*/ 1213536 w 1213536"/>
              <a:gd name="connsiteY0" fmla="*/ 108857 h 220086"/>
              <a:gd name="connsiteX1" fmla="*/ 70536 w 1213536"/>
              <a:gd name="connsiteY1" fmla="*/ 217714 h 220086"/>
              <a:gd name="connsiteX2" fmla="*/ 124964 w 1213536"/>
              <a:gd name="connsiteY2" fmla="*/ 0 h 220086"/>
              <a:gd name="connsiteX0" fmla="*/ 1088572 w 1088572"/>
              <a:gd name="connsiteY0" fmla="*/ 108857 h 108857"/>
              <a:gd name="connsiteX1" fmla="*/ 0 w 1088572"/>
              <a:gd name="connsiteY1" fmla="*/ 0 h 108857"/>
              <a:gd name="connsiteX0" fmla="*/ 1143000 w 1143000"/>
              <a:gd name="connsiteY0" fmla="*/ 0 h 119743"/>
              <a:gd name="connsiteX1" fmla="*/ 0 w 1143000"/>
              <a:gd name="connsiteY1" fmla="*/ 119743 h 119743"/>
              <a:gd name="connsiteX0" fmla="*/ 1143000 w 1143000"/>
              <a:gd name="connsiteY0" fmla="*/ 0 h 154595"/>
              <a:gd name="connsiteX1" fmla="*/ 0 w 1143000"/>
              <a:gd name="connsiteY1" fmla="*/ 119743 h 154595"/>
              <a:gd name="connsiteX0" fmla="*/ 1143000 w 1143000"/>
              <a:gd name="connsiteY0" fmla="*/ 65958 h 203575"/>
              <a:gd name="connsiteX1" fmla="*/ 0 w 1143000"/>
              <a:gd name="connsiteY1" fmla="*/ 185701 h 203575"/>
              <a:gd name="connsiteX0" fmla="*/ 1186543 w 1186543"/>
              <a:gd name="connsiteY0" fmla="*/ 58595 h 270137"/>
              <a:gd name="connsiteX1" fmla="*/ 0 w 1186543"/>
              <a:gd name="connsiteY1" fmla="*/ 254538 h 270137"/>
              <a:gd name="connsiteX0" fmla="*/ 1186543 w 1186543"/>
              <a:gd name="connsiteY0" fmla="*/ 50302 h 296546"/>
              <a:gd name="connsiteX1" fmla="*/ 0 w 1186543"/>
              <a:gd name="connsiteY1" fmla="*/ 246245 h 296546"/>
              <a:gd name="connsiteX0" fmla="*/ 1164771 w 1164771"/>
              <a:gd name="connsiteY0" fmla="*/ 51004 h 287064"/>
              <a:gd name="connsiteX1" fmla="*/ 0 w 1164771"/>
              <a:gd name="connsiteY1" fmla="*/ 236061 h 287064"/>
              <a:gd name="connsiteX0" fmla="*/ 1174042 w 1174042"/>
              <a:gd name="connsiteY0" fmla="*/ 44195 h 393837"/>
              <a:gd name="connsiteX1" fmla="*/ 0 w 1174042"/>
              <a:gd name="connsiteY1" fmla="*/ 349642 h 393837"/>
              <a:gd name="connsiteX0" fmla="*/ 1174042 w 1174042"/>
              <a:gd name="connsiteY0" fmla="*/ 4043 h 363457"/>
              <a:gd name="connsiteX1" fmla="*/ 0 w 1174042"/>
              <a:gd name="connsiteY1" fmla="*/ 309490 h 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042" h="363457">
                <a:moveTo>
                  <a:pt x="1174042" y="4043"/>
                </a:moveTo>
                <a:cubicBezTo>
                  <a:pt x="833357" y="-54288"/>
                  <a:pt x="729343" y="541719"/>
                  <a:pt x="0" y="309490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3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E96F-8864-4EAF-A8C1-752A4C30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discuss the problem…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8499A-BCD0-476C-9475-43413BA0F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3" y="1425258"/>
            <a:ext cx="8940172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B2C5C-CD6E-47AC-95C8-94CF8ACFF737}"/>
              </a:ext>
            </a:extLst>
          </p:cNvPr>
          <p:cNvSpPr txBox="1"/>
          <p:nvPr/>
        </p:nvSpPr>
        <p:spPr>
          <a:xfrm>
            <a:off x="2773680" y="6409323"/>
            <a:ext cx="359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Boston Dynamics: Atlas-11/16/2017</a:t>
            </a:r>
          </a:p>
        </p:txBody>
      </p:sp>
    </p:spTree>
    <p:extLst>
      <p:ext uri="{BB962C8B-B14F-4D97-AF65-F5344CB8AC3E}">
        <p14:creationId xmlns:p14="http://schemas.microsoft.com/office/powerpoint/2010/main" val="200288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330F-B16C-42AA-ACAA-A040301D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Breaking Down Tasks in Robotics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05EC-B015-42E3-96EC-70E4D2EDB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Develop High Level Motivation</a:t>
            </a:r>
          </a:p>
          <a:p>
            <a:pPr lvl="1"/>
            <a:r>
              <a:rPr lang="en-US" sz="1800" dirty="0"/>
              <a:t>Clean a Room, Fly a Mission Route,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Represent the problem / Learn</a:t>
            </a:r>
          </a:p>
          <a:p>
            <a:pPr lvl="1"/>
            <a:r>
              <a:rPr lang="en-US" sz="1800" dirty="0"/>
              <a:t>Knowledge representation framework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Generate a Goal/Dependency Tree</a:t>
            </a:r>
          </a:p>
          <a:p>
            <a:pPr lvl="1"/>
            <a:r>
              <a:rPr lang="en-US" sz="1800" dirty="0"/>
              <a:t>Search and optimization for relevant dependencies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Step Through each Action</a:t>
            </a:r>
          </a:p>
          <a:p>
            <a:pPr lvl="1"/>
            <a:r>
              <a:rPr lang="en-US" sz="1800" dirty="0"/>
              <a:t>Utilize a Control System, example: Visual Servoing</a:t>
            </a:r>
          </a:p>
          <a:p>
            <a:endParaRPr lang="en-US" sz="300" dirty="0"/>
          </a:p>
          <a:p>
            <a:r>
              <a:rPr lang="en-US" sz="1800" dirty="0"/>
              <a:t>Each of step requires multiple interfaces with environment, errors propagate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D365F9-3BE4-439F-968A-4E8B1A0AFACD}"/>
              </a:ext>
            </a:extLst>
          </p:cNvPr>
          <p:cNvSpPr/>
          <p:nvPr/>
        </p:nvSpPr>
        <p:spPr>
          <a:xfrm>
            <a:off x="1307208" y="4578457"/>
            <a:ext cx="1567873" cy="575527"/>
          </a:xfrm>
          <a:prstGeom prst="roundRect">
            <a:avLst>
              <a:gd name="adj" fmla="val 37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2B645C-70F8-4F6D-8F1C-B626AE721DD7}"/>
              </a:ext>
            </a:extLst>
          </p:cNvPr>
          <p:cNvSpPr/>
          <p:nvPr/>
        </p:nvSpPr>
        <p:spPr>
          <a:xfrm>
            <a:off x="3843789" y="4578457"/>
            <a:ext cx="1567873" cy="575527"/>
          </a:xfrm>
          <a:prstGeom prst="roundRect">
            <a:avLst>
              <a:gd name="adj" fmla="val 37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Robot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F7EC3B-0D76-4A43-A83B-252CBCA5DE3F}"/>
              </a:ext>
            </a:extLst>
          </p:cNvPr>
          <p:cNvSpPr/>
          <p:nvPr/>
        </p:nvSpPr>
        <p:spPr>
          <a:xfrm>
            <a:off x="6305635" y="4578457"/>
            <a:ext cx="1567873" cy="575527"/>
          </a:xfrm>
          <a:prstGeom prst="roundRect">
            <a:avLst>
              <a:gd name="adj" fmla="val 37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World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948074D-0A31-44FF-B0CA-EDC9201EB7B5}"/>
              </a:ext>
            </a:extLst>
          </p:cNvPr>
          <p:cNvSpPr/>
          <p:nvPr/>
        </p:nvSpPr>
        <p:spPr>
          <a:xfrm rot="16200000">
            <a:off x="5314827" y="4410955"/>
            <a:ext cx="1112102" cy="2022632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Physical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Computer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Lidar, Other Sensors…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A0538D3D-62D1-48F4-BBBB-CE4063542BED}"/>
              </a:ext>
            </a:extLst>
          </p:cNvPr>
          <p:cNvSpPr/>
          <p:nvPr/>
        </p:nvSpPr>
        <p:spPr>
          <a:xfrm rot="16200000">
            <a:off x="2850672" y="4455783"/>
            <a:ext cx="1092262" cy="1986545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Hardware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Environmental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B4A2F6-BBC6-4CE7-803F-732C2362BA8A}"/>
              </a:ext>
            </a:extLst>
          </p:cNvPr>
          <p:cNvSpPr txBox="1"/>
          <p:nvPr/>
        </p:nvSpPr>
        <p:spPr>
          <a:xfrm>
            <a:off x="7587762" y="5258688"/>
            <a:ext cx="155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actually happens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A2B8CD-8E6F-418C-8E9B-2BDA58299300}"/>
              </a:ext>
            </a:extLst>
          </p:cNvPr>
          <p:cNvSpPr txBox="1"/>
          <p:nvPr/>
        </p:nvSpPr>
        <p:spPr>
          <a:xfrm>
            <a:off x="116821" y="5231650"/>
            <a:ext cx="155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we want to happen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1CFD70C-45D8-47C4-AACD-2967F36F038E}"/>
              </a:ext>
            </a:extLst>
          </p:cNvPr>
          <p:cNvSpPr/>
          <p:nvPr/>
        </p:nvSpPr>
        <p:spPr>
          <a:xfrm>
            <a:off x="648625" y="5038022"/>
            <a:ext cx="537300" cy="247710"/>
          </a:xfrm>
          <a:custGeom>
            <a:avLst/>
            <a:gdLst>
              <a:gd name="connsiteX0" fmla="*/ 0 w 457200"/>
              <a:gd name="connsiteY0" fmla="*/ 483577 h 483577"/>
              <a:gd name="connsiteX1" fmla="*/ 457200 w 457200"/>
              <a:gd name="connsiteY1" fmla="*/ 0 h 483577"/>
              <a:gd name="connsiteX0" fmla="*/ 0 w 457200"/>
              <a:gd name="connsiteY0" fmla="*/ 483577 h 483577"/>
              <a:gd name="connsiteX1" fmla="*/ 457200 w 457200"/>
              <a:gd name="connsiteY1" fmla="*/ 0 h 483577"/>
              <a:gd name="connsiteX0" fmla="*/ 0 w 457200"/>
              <a:gd name="connsiteY0" fmla="*/ 483577 h 483577"/>
              <a:gd name="connsiteX1" fmla="*/ 457200 w 457200"/>
              <a:gd name="connsiteY1" fmla="*/ 0 h 4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483577">
                <a:moveTo>
                  <a:pt x="0" y="483577"/>
                </a:moveTo>
                <a:cubicBezTo>
                  <a:pt x="38100" y="339969"/>
                  <a:pt x="23446" y="117231"/>
                  <a:pt x="457200" y="0"/>
                </a:cubicBezTo>
              </a:path>
            </a:pathLst>
          </a:custGeom>
          <a:noFill/>
          <a:ln w="47625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4591438-913C-46F3-B5D6-8B3CFEFA6200}"/>
              </a:ext>
            </a:extLst>
          </p:cNvPr>
          <p:cNvSpPr/>
          <p:nvPr/>
        </p:nvSpPr>
        <p:spPr>
          <a:xfrm flipH="1">
            <a:off x="7956542" y="5026962"/>
            <a:ext cx="545619" cy="289250"/>
          </a:xfrm>
          <a:custGeom>
            <a:avLst/>
            <a:gdLst>
              <a:gd name="connsiteX0" fmla="*/ 0 w 457200"/>
              <a:gd name="connsiteY0" fmla="*/ 483577 h 483577"/>
              <a:gd name="connsiteX1" fmla="*/ 457200 w 457200"/>
              <a:gd name="connsiteY1" fmla="*/ 0 h 483577"/>
              <a:gd name="connsiteX0" fmla="*/ 0 w 457200"/>
              <a:gd name="connsiteY0" fmla="*/ 483577 h 483577"/>
              <a:gd name="connsiteX1" fmla="*/ 457200 w 457200"/>
              <a:gd name="connsiteY1" fmla="*/ 0 h 483577"/>
              <a:gd name="connsiteX0" fmla="*/ 0 w 457200"/>
              <a:gd name="connsiteY0" fmla="*/ 483577 h 483577"/>
              <a:gd name="connsiteX1" fmla="*/ 457200 w 457200"/>
              <a:gd name="connsiteY1" fmla="*/ 0 h 4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483577">
                <a:moveTo>
                  <a:pt x="0" y="483577"/>
                </a:moveTo>
                <a:cubicBezTo>
                  <a:pt x="38100" y="339969"/>
                  <a:pt x="23446" y="117231"/>
                  <a:pt x="457200" y="0"/>
                </a:cubicBezTo>
              </a:path>
            </a:pathLst>
          </a:custGeom>
          <a:noFill/>
          <a:ln w="47625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B35961-FD65-44A0-BD17-DF3B59E9E06E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875081" y="4866221"/>
            <a:ext cx="968708" cy="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DE5418-A3E2-4F17-85C8-BFA23C98276D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411662" y="4866221"/>
            <a:ext cx="893973" cy="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19FB34F-42BF-4ECE-BE80-FA1E298C7AF2}"/>
              </a:ext>
            </a:extLst>
          </p:cNvPr>
          <p:cNvSpPr/>
          <p:nvPr/>
        </p:nvSpPr>
        <p:spPr>
          <a:xfrm>
            <a:off x="4652488" y="1161058"/>
            <a:ext cx="4374690" cy="2699629"/>
          </a:xfrm>
          <a:custGeom>
            <a:avLst/>
            <a:gdLst>
              <a:gd name="connsiteX0" fmla="*/ 0 w 3035808"/>
              <a:gd name="connsiteY0" fmla="*/ 0 h 2688336"/>
              <a:gd name="connsiteX1" fmla="*/ 3035808 w 3035808"/>
              <a:gd name="connsiteY1" fmla="*/ 9144 h 2688336"/>
              <a:gd name="connsiteX2" fmla="*/ 3035808 w 3035808"/>
              <a:gd name="connsiteY2" fmla="*/ 2688336 h 2688336"/>
              <a:gd name="connsiteX3" fmla="*/ 2679192 w 3035808"/>
              <a:gd name="connsiteY3" fmla="*/ 2688336 h 2688336"/>
              <a:gd name="connsiteX0" fmla="*/ 0 w 3274482"/>
              <a:gd name="connsiteY0" fmla="*/ 191701 h 2880037"/>
              <a:gd name="connsiteX1" fmla="*/ 3035808 w 3274482"/>
              <a:gd name="connsiteY1" fmla="*/ 200845 h 2880037"/>
              <a:gd name="connsiteX2" fmla="*/ 3035808 w 3274482"/>
              <a:gd name="connsiteY2" fmla="*/ 2880037 h 2880037"/>
              <a:gd name="connsiteX3" fmla="*/ 2679192 w 3274482"/>
              <a:gd name="connsiteY3" fmla="*/ 2880037 h 2880037"/>
              <a:gd name="connsiteX0" fmla="*/ 0 w 3149276"/>
              <a:gd name="connsiteY0" fmla="*/ 90118 h 2778454"/>
              <a:gd name="connsiteX1" fmla="*/ 3035808 w 3149276"/>
              <a:gd name="connsiteY1" fmla="*/ 99262 h 2778454"/>
              <a:gd name="connsiteX2" fmla="*/ 3035808 w 3149276"/>
              <a:gd name="connsiteY2" fmla="*/ 2778454 h 2778454"/>
              <a:gd name="connsiteX3" fmla="*/ 2679192 w 3149276"/>
              <a:gd name="connsiteY3" fmla="*/ 2778454 h 2778454"/>
              <a:gd name="connsiteX0" fmla="*/ 0 w 3066686"/>
              <a:gd name="connsiteY0" fmla="*/ 2617 h 2690953"/>
              <a:gd name="connsiteX1" fmla="*/ 2862072 w 3066686"/>
              <a:gd name="connsiteY1" fmla="*/ 176353 h 2690953"/>
              <a:gd name="connsiteX2" fmla="*/ 3035808 w 3066686"/>
              <a:gd name="connsiteY2" fmla="*/ 2690953 h 2690953"/>
              <a:gd name="connsiteX3" fmla="*/ 2679192 w 3066686"/>
              <a:gd name="connsiteY3" fmla="*/ 2690953 h 2690953"/>
              <a:gd name="connsiteX0" fmla="*/ 0 w 3093082"/>
              <a:gd name="connsiteY0" fmla="*/ 2617 h 2690953"/>
              <a:gd name="connsiteX1" fmla="*/ 2862072 w 3093082"/>
              <a:gd name="connsiteY1" fmla="*/ 176353 h 2690953"/>
              <a:gd name="connsiteX2" fmla="*/ 3035808 w 3093082"/>
              <a:gd name="connsiteY2" fmla="*/ 2690953 h 2690953"/>
              <a:gd name="connsiteX3" fmla="*/ 2679192 w 3093082"/>
              <a:gd name="connsiteY3" fmla="*/ 2690953 h 2690953"/>
              <a:gd name="connsiteX0" fmla="*/ 0 w 3093082"/>
              <a:gd name="connsiteY0" fmla="*/ 2617 h 2755977"/>
              <a:gd name="connsiteX1" fmla="*/ 2862072 w 3093082"/>
              <a:gd name="connsiteY1" fmla="*/ 176353 h 2755977"/>
              <a:gd name="connsiteX2" fmla="*/ 3035808 w 3093082"/>
              <a:gd name="connsiteY2" fmla="*/ 2690953 h 2755977"/>
              <a:gd name="connsiteX3" fmla="*/ 2679192 w 3093082"/>
              <a:gd name="connsiteY3" fmla="*/ 2690953 h 2755977"/>
              <a:gd name="connsiteX0" fmla="*/ 0 w 3188476"/>
              <a:gd name="connsiteY0" fmla="*/ 75268 h 2770367"/>
              <a:gd name="connsiteX1" fmla="*/ 2862072 w 3188476"/>
              <a:gd name="connsiteY1" fmla="*/ 249004 h 2770367"/>
              <a:gd name="connsiteX2" fmla="*/ 3044952 w 3188476"/>
              <a:gd name="connsiteY2" fmla="*/ 2663020 h 2770367"/>
              <a:gd name="connsiteX3" fmla="*/ 2679192 w 3188476"/>
              <a:gd name="connsiteY3" fmla="*/ 2763604 h 2770367"/>
              <a:gd name="connsiteX0" fmla="*/ 0 w 3171990"/>
              <a:gd name="connsiteY0" fmla="*/ 75268 h 2766072"/>
              <a:gd name="connsiteX1" fmla="*/ 2862072 w 3171990"/>
              <a:gd name="connsiteY1" fmla="*/ 249004 h 2766072"/>
              <a:gd name="connsiteX2" fmla="*/ 3044952 w 3171990"/>
              <a:gd name="connsiteY2" fmla="*/ 2663020 h 2766072"/>
              <a:gd name="connsiteX3" fmla="*/ 2679192 w 3171990"/>
              <a:gd name="connsiteY3" fmla="*/ 2763604 h 2766072"/>
              <a:gd name="connsiteX0" fmla="*/ 0 w 3076676"/>
              <a:gd name="connsiteY0" fmla="*/ 0 h 2690804"/>
              <a:gd name="connsiteX1" fmla="*/ 2862072 w 3076676"/>
              <a:gd name="connsiteY1" fmla="*/ 173736 h 2690804"/>
              <a:gd name="connsiteX2" fmla="*/ 3044952 w 3076676"/>
              <a:gd name="connsiteY2" fmla="*/ 2587752 h 2690804"/>
              <a:gd name="connsiteX3" fmla="*/ 2679192 w 3076676"/>
              <a:gd name="connsiteY3" fmla="*/ 2688336 h 2690804"/>
              <a:gd name="connsiteX0" fmla="*/ 0 w 3080249"/>
              <a:gd name="connsiteY0" fmla="*/ 9372 h 2816892"/>
              <a:gd name="connsiteX1" fmla="*/ 2926080 w 3080249"/>
              <a:gd name="connsiteY1" fmla="*/ 137388 h 2816892"/>
              <a:gd name="connsiteX2" fmla="*/ 3044952 w 3080249"/>
              <a:gd name="connsiteY2" fmla="*/ 2597124 h 2816892"/>
              <a:gd name="connsiteX3" fmla="*/ 2679192 w 3080249"/>
              <a:gd name="connsiteY3" fmla="*/ 2697708 h 2816892"/>
              <a:gd name="connsiteX0" fmla="*/ 0 w 3080249"/>
              <a:gd name="connsiteY0" fmla="*/ 9372 h 2699629"/>
              <a:gd name="connsiteX1" fmla="*/ 2926080 w 3080249"/>
              <a:gd name="connsiteY1" fmla="*/ 137388 h 2699629"/>
              <a:gd name="connsiteX2" fmla="*/ 3044952 w 3080249"/>
              <a:gd name="connsiteY2" fmla="*/ 2597124 h 2699629"/>
              <a:gd name="connsiteX3" fmla="*/ 2679192 w 3080249"/>
              <a:gd name="connsiteY3" fmla="*/ 2697708 h 269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249" h="2699629">
                <a:moveTo>
                  <a:pt x="0" y="9372"/>
                </a:moveTo>
                <a:cubicBezTo>
                  <a:pt x="1011936" y="12420"/>
                  <a:pt x="2720340" y="-56160"/>
                  <a:pt x="2926080" y="137388"/>
                </a:cubicBezTo>
                <a:cubicBezTo>
                  <a:pt x="3131820" y="330936"/>
                  <a:pt x="3086100" y="2472156"/>
                  <a:pt x="3044952" y="2597124"/>
                </a:cubicBezTo>
                <a:cubicBezTo>
                  <a:pt x="3003804" y="2722092"/>
                  <a:pt x="2798064" y="2697708"/>
                  <a:pt x="2679192" y="2697708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99000"/>
                </a:schemeClr>
              </a:gs>
              <a:gs pos="43000">
                <a:schemeClr val="bg1">
                  <a:alpha val="0"/>
                </a:schemeClr>
              </a:gs>
            </a:gsLst>
            <a:lin ang="6600000" scaled="0"/>
            <a:tileRect/>
          </a:gradFill>
          <a:ln w="508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1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0D566B6-3040-428D-A187-72EF7FC13DA5}"/>
              </a:ext>
            </a:extLst>
          </p:cNvPr>
          <p:cNvSpPr/>
          <p:nvPr/>
        </p:nvSpPr>
        <p:spPr>
          <a:xfrm>
            <a:off x="4652488" y="1865646"/>
            <a:ext cx="4092846" cy="1995041"/>
          </a:xfrm>
          <a:custGeom>
            <a:avLst/>
            <a:gdLst>
              <a:gd name="connsiteX0" fmla="*/ 0 w 3035808"/>
              <a:gd name="connsiteY0" fmla="*/ 0 h 2688336"/>
              <a:gd name="connsiteX1" fmla="*/ 3035808 w 3035808"/>
              <a:gd name="connsiteY1" fmla="*/ 9144 h 2688336"/>
              <a:gd name="connsiteX2" fmla="*/ 3035808 w 3035808"/>
              <a:gd name="connsiteY2" fmla="*/ 2688336 h 2688336"/>
              <a:gd name="connsiteX3" fmla="*/ 2679192 w 3035808"/>
              <a:gd name="connsiteY3" fmla="*/ 2688336 h 2688336"/>
              <a:gd name="connsiteX0" fmla="*/ 0 w 3274482"/>
              <a:gd name="connsiteY0" fmla="*/ 191701 h 2880037"/>
              <a:gd name="connsiteX1" fmla="*/ 3035808 w 3274482"/>
              <a:gd name="connsiteY1" fmla="*/ 200845 h 2880037"/>
              <a:gd name="connsiteX2" fmla="*/ 3035808 w 3274482"/>
              <a:gd name="connsiteY2" fmla="*/ 2880037 h 2880037"/>
              <a:gd name="connsiteX3" fmla="*/ 2679192 w 3274482"/>
              <a:gd name="connsiteY3" fmla="*/ 2880037 h 2880037"/>
              <a:gd name="connsiteX0" fmla="*/ 0 w 3149276"/>
              <a:gd name="connsiteY0" fmla="*/ 90118 h 2778454"/>
              <a:gd name="connsiteX1" fmla="*/ 3035808 w 3149276"/>
              <a:gd name="connsiteY1" fmla="*/ 99262 h 2778454"/>
              <a:gd name="connsiteX2" fmla="*/ 3035808 w 3149276"/>
              <a:gd name="connsiteY2" fmla="*/ 2778454 h 2778454"/>
              <a:gd name="connsiteX3" fmla="*/ 2679192 w 3149276"/>
              <a:gd name="connsiteY3" fmla="*/ 2778454 h 2778454"/>
              <a:gd name="connsiteX0" fmla="*/ 0 w 3066686"/>
              <a:gd name="connsiteY0" fmla="*/ 2617 h 2690953"/>
              <a:gd name="connsiteX1" fmla="*/ 2862072 w 3066686"/>
              <a:gd name="connsiteY1" fmla="*/ 176353 h 2690953"/>
              <a:gd name="connsiteX2" fmla="*/ 3035808 w 3066686"/>
              <a:gd name="connsiteY2" fmla="*/ 2690953 h 2690953"/>
              <a:gd name="connsiteX3" fmla="*/ 2679192 w 3066686"/>
              <a:gd name="connsiteY3" fmla="*/ 2690953 h 2690953"/>
              <a:gd name="connsiteX0" fmla="*/ 0 w 3093082"/>
              <a:gd name="connsiteY0" fmla="*/ 2617 h 2690953"/>
              <a:gd name="connsiteX1" fmla="*/ 2862072 w 3093082"/>
              <a:gd name="connsiteY1" fmla="*/ 176353 h 2690953"/>
              <a:gd name="connsiteX2" fmla="*/ 3035808 w 3093082"/>
              <a:gd name="connsiteY2" fmla="*/ 2690953 h 2690953"/>
              <a:gd name="connsiteX3" fmla="*/ 2679192 w 3093082"/>
              <a:gd name="connsiteY3" fmla="*/ 2690953 h 2690953"/>
              <a:gd name="connsiteX0" fmla="*/ 0 w 3093082"/>
              <a:gd name="connsiteY0" fmla="*/ 2617 h 2755977"/>
              <a:gd name="connsiteX1" fmla="*/ 2862072 w 3093082"/>
              <a:gd name="connsiteY1" fmla="*/ 176353 h 2755977"/>
              <a:gd name="connsiteX2" fmla="*/ 3035808 w 3093082"/>
              <a:gd name="connsiteY2" fmla="*/ 2690953 h 2755977"/>
              <a:gd name="connsiteX3" fmla="*/ 2679192 w 3093082"/>
              <a:gd name="connsiteY3" fmla="*/ 2690953 h 2755977"/>
              <a:gd name="connsiteX0" fmla="*/ 0 w 3188476"/>
              <a:gd name="connsiteY0" fmla="*/ 75268 h 2770367"/>
              <a:gd name="connsiteX1" fmla="*/ 2862072 w 3188476"/>
              <a:gd name="connsiteY1" fmla="*/ 249004 h 2770367"/>
              <a:gd name="connsiteX2" fmla="*/ 3044952 w 3188476"/>
              <a:gd name="connsiteY2" fmla="*/ 2663020 h 2770367"/>
              <a:gd name="connsiteX3" fmla="*/ 2679192 w 3188476"/>
              <a:gd name="connsiteY3" fmla="*/ 2763604 h 2770367"/>
              <a:gd name="connsiteX0" fmla="*/ 0 w 3171990"/>
              <a:gd name="connsiteY0" fmla="*/ 75268 h 2766072"/>
              <a:gd name="connsiteX1" fmla="*/ 2862072 w 3171990"/>
              <a:gd name="connsiteY1" fmla="*/ 249004 h 2766072"/>
              <a:gd name="connsiteX2" fmla="*/ 3044952 w 3171990"/>
              <a:gd name="connsiteY2" fmla="*/ 2663020 h 2766072"/>
              <a:gd name="connsiteX3" fmla="*/ 2679192 w 3171990"/>
              <a:gd name="connsiteY3" fmla="*/ 2763604 h 2766072"/>
              <a:gd name="connsiteX0" fmla="*/ 0 w 3076676"/>
              <a:gd name="connsiteY0" fmla="*/ 0 h 2690804"/>
              <a:gd name="connsiteX1" fmla="*/ 2862072 w 3076676"/>
              <a:gd name="connsiteY1" fmla="*/ 173736 h 2690804"/>
              <a:gd name="connsiteX2" fmla="*/ 3044952 w 3076676"/>
              <a:gd name="connsiteY2" fmla="*/ 2587752 h 2690804"/>
              <a:gd name="connsiteX3" fmla="*/ 2679192 w 3076676"/>
              <a:gd name="connsiteY3" fmla="*/ 2688336 h 2690804"/>
              <a:gd name="connsiteX0" fmla="*/ 0 w 3080249"/>
              <a:gd name="connsiteY0" fmla="*/ 9372 h 2816892"/>
              <a:gd name="connsiteX1" fmla="*/ 2926080 w 3080249"/>
              <a:gd name="connsiteY1" fmla="*/ 137388 h 2816892"/>
              <a:gd name="connsiteX2" fmla="*/ 3044952 w 3080249"/>
              <a:gd name="connsiteY2" fmla="*/ 2597124 h 2816892"/>
              <a:gd name="connsiteX3" fmla="*/ 2679192 w 3080249"/>
              <a:gd name="connsiteY3" fmla="*/ 2697708 h 2816892"/>
              <a:gd name="connsiteX0" fmla="*/ 0 w 3080249"/>
              <a:gd name="connsiteY0" fmla="*/ 9372 h 2699629"/>
              <a:gd name="connsiteX1" fmla="*/ 2926080 w 3080249"/>
              <a:gd name="connsiteY1" fmla="*/ 137388 h 2699629"/>
              <a:gd name="connsiteX2" fmla="*/ 3044952 w 3080249"/>
              <a:gd name="connsiteY2" fmla="*/ 2597124 h 2699629"/>
              <a:gd name="connsiteX3" fmla="*/ 2679192 w 3080249"/>
              <a:gd name="connsiteY3" fmla="*/ 2697708 h 269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249" h="2699629">
                <a:moveTo>
                  <a:pt x="0" y="9372"/>
                </a:moveTo>
                <a:cubicBezTo>
                  <a:pt x="1011936" y="12420"/>
                  <a:pt x="2720340" y="-56160"/>
                  <a:pt x="2926080" y="137388"/>
                </a:cubicBezTo>
                <a:cubicBezTo>
                  <a:pt x="3131820" y="330936"/>
                  <a:pt x="3086100" y="2472156"/>
                  <a:pt x="3044952" y="2597124"/>
                </a:cubicBezTo>
                <a:cubicBezTo>
                  <a:pt x="3003804" y="2722092"/>
                  <a:pt x="2798064" y="2697708"/>
                  <a:pt x="2679192" y="2697708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99000"/>
                </a:schemeClr>
              </a:gs>
              <a:gs pos="43000">
                <a:schemeClr val="bg1">
                  <a:alpha val="0"/>
                </a:schemeClr>
              </a:gs>
            </a:gsLst>
            <a:lin ang="6600000" scaled="0"/>
            <a:tileRect/>
          </a:gradFill>
          <a:ln w="508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1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7132E8A-BC03-4924-92A6-91AA3439AA34}"/>
              </a:ext>
            </a:extLst>
          </p:cNvPr>
          <p:cNvSpPr/>
          <p:nvPr/>
        </p:nvSpPr>
        <p:spPr>
          <a:xfrm>
            <a:off x="4643707" y="2482630"/>
            <a:ext cx="3853836" cy="1378057"/>
          </a:xfrm>
          <a:custGeom>
            <a:avLst/>
            <a:gdLst>
              <a:gd name="connsiteX0" fmla="*/ 0 w 3035808"/>
              <a:gd name="connsiteY0" fmla="*/ 0 h 2688336"/>
              <a:gd name="connsiteX1" fmla="*/ 3035808 w 3035808"/>
              <a:gd name="connsiteY1" fmla="*/ 9144 h 2688336"/>
              <a:gd name="connsiteX2" fmla="*/ 3035808 w 3035808"/>
              <a:gd name="connsiteY2" fmla="*/ 2688336 h 2688336"/>
              <a:gd name="connsiteX3" fmla="*/ 2679192 w 3035808"/>
              <a:gd name="connsiteY3" fmla="*/ 2688336 h 2688336"/>
              <a:gd name="connsiteX0" fmla="*/ 0 w 3274482"/>
              <a:gd name="connsiteY0" fmla="*/ 191701 h 2880037"/>
              <a:gd name="connsiteX1" fmla="*/ 3035808 w 3274482"/>
              <a:gd name="connsiteY1" fmla="*/ 200845 h 2880037"/>
              <a:gd name="connsiteX2" fmla="*/ 3035808 w 3274482"/>
              <a:gd name="connsiteY2" fmla="*/ 2880037 h 2880037"/>
              <a:gd name="connsiteX3" fmla="*/ 2679192 w 3274482"/>
              <a:gd name="connsiteY3" fmla="*/ 2880037 h 2880037"/>
              <a:gd name="connsiteX0" fmla="*/ 0 w 3149276"/>
              <a:gd name="connsiteY0" fmla="*/ 90118 h 2778454"/>
              <a:gd name="connsiteX1" fmla="*/ 3035808 w 3149276"/>
              <a:gd name="connsiteY1" fmla="*/ 99262 h 2778454"/>
              <a:gd name="connsiteX2" fmla="*/ 3035808 w 3149276"/>
              <a:gd name="connsiteY2" fmla="*/ 2778454 h 2778454"/>
              <a:gd name="connsiteX3" fmla="*/ 2679192 w 3149276"/>
              <a:gd name="connsiteY3" fmla="*/ 2778454 h 2778454"/>
              <a:gd name="connsiteX0" fmla="*/ 0 w 3066686"/>
              <a:gd name="connsiteY0" fmla="*/ 2617 h 2690953"/>
              <a:gd name="connsiteX1" fmla="*/ 2862072 w 3066686"/>
              <a:gd name="connsiteY1" fmla="*/ 176353 h 2690953"/>
              <a:gd name="connsiteX2" fmla="*/ 3035808 w 3066686"/>
              <a:gd name="connsiteY2" fmla="*/ 2690953 h 2690953"/>
              <a:gd name="connsiteX3" fmla="*/ 2679192 w 3066686"/>
              <a:gd name="connsiteY3" fmla="*/ 2690953 h 2690953"/>
              <a:gd name="connsiteX0" fmla="*/ 0 w 3093082"/>
              <a:gd name="connsiteY0" fmla="*/ 2617 h 2690953"/>
              <a:gd name="connsiteX1" fmla="*/ 2862072 w 3093082"/>
              <a:gd name="connsiteY1" fmla="*/ 176353 h 2690953"/>
              <a:gd name="connsiteX2" fmla="*/ 3035808 w 3093082"/>
              <a:gd name="connsiteY2" fmla="*/ 2690953 h 2690953"/>
              <a:gd name="connsiteX3" fmla="*/ 2679192 w 3093082"/>
              <a:gd name="connsiteY3" fmla="*/ 2690953 h 2690953"/>
              <a:gd name="connsiteX0" fmla="*/ 0 w 3093082"/>
              <a:gd name="connsiteY0" fmla="*/ 2617 h 2755977"/>
              <a:gd name="connsiteX1" fmla="*/ 2862072 w 3093082"/>
              <a:gd name="connsiteY1" fmla="*/ 176353 h 2755977"/>
              <a:gd name="connsiteX2" fmla="*/ 3035808 w 3093082"/>
              <a:gd name="connsiteY2" fmla="*/ 2690953 h 2755977"/>
              <a:gd name="connsiteX3" fmla="*/ 2679192 w 3093082"/>
              <a:gd name="connsiteY3" fmla="*/ 2690953 h 2755977"/>
              <a:gd name="connsiteX0" fmla="*/ 0 w 3188476"/>
              <a:gd name="connsiteY0" fmla="*/ 75268 h 2770367"/>
              <a:gd name="connsiteX1" fmla="*/ 2862072 w 3188476"/>
              <a:gd name="connsiteY1" fmla="*/ 249004 h 2770367"/>
              <a:gd name="connsiteX2" fmla="*/ 3044952 w 3188476"/>
              <a:gd name="connsiteY2" fmla="*/ 2663020 h 2770367"/>
              <a:gd name="connsiteX3" fmla="*/ 2679192 w 3188476"/>
              <a:gd name="connsiteY3" fmla="*/ 2763604 h 2770367"/>
              <a:gd name="connsiteX0" fmla="*/ 0 w 3171990"/>
              <a:gd name="connsiteY0" fmla="*/ 75268 h 2766072"/>
              <a:gd name="connsiteX1" fmla="*/ 2862072 w 3171990"/>
              <a:gd name="connsiteY1" fmla="*/ 249004 h 2766072"/>
              <a:gd name="connsiteX2" fmla="*/ 3044952 w 3171990"/>
              <a:gd name="connsiteY2" fmla="*/ 2663020 h 2766072"/>
              <a:gd name="connsiteX3" fmla="*/ 2679192 w 3171990"/>
              <a:gd name="connsiteY3" fmla="*/ 2763604 h 2766072"/>
              <a:gd name="connsiteX0" fmla="*/ 0 w 3076676"/>
              <a:gd name="connsiteY0" fmla="*/ 0 h 2690804"/>
              <a:gd name="connsiteX1" fmla="*/ 2862072 w 3076676"/>
              <a:gd name="connsiteY1" fmla="*/ 173736 h 2690804"/>
              <a:gd name="connsiteX2" fmla="*/ 3044952 w 3076676"/>
              <a:gd name="connsiteY2" fmla="*/ 2587752 h 2690804"/>
              <a:gd name="connsiteX3" fmla="*/ 2679192 w 3076676"/>
              <a:gd name="connsiteY3" fmla="*/ 2688336 h 2690804"/>
              <a:gd name="connsiteX0" fmla="*/ 0 w 3080249"/>
              <a:gd name="connsiteY0" fmla="*/ 9372 h 2816892"/>
              <a:gd name="connsiteX1" fmla="*/ 2926080 w 3080249"/>
              <a:gd name="connsiteY1" fmla="*/ 137388 h 2816892"/>
              <a:gd name="connsiteX2" fmla="*/ 3044952 w 3080249"/>
              <a:gd name="connsiteY2" fmla="*/ 2597124 h 2816892"/>
              <a:gd name="connsiteX3" fmla="*/ 2679192 w 3080249"/>
              <a:gd name="connsiteY3" fmla="*/ 2697708 h 2816892"/>
              <a:gd name="connsiteX0" fmla="*/ 0 w 3080249"/>
              <a:gd name="connsiteY0" fmla="*/ 9372 h 2699629"/>
              <a:gd name="connsiteX1" fmla="*/ 2926080 w 3080249"/>
              <a:gd name="connsiteY1" fmla="*/ 137388 h 2699629"/>
              <a:gd name="connsiteX2" fmla="*/ 3044952 w 3080249"/>
              <a:gd name="connsiteY2" fmla="*/ 2597124 h 2699629"/>
              <a:gd name="connsiteX3" fmla="*/ 2679192 w 3080249"/>
              <a:gd name="connsiteY3" fmla="*/ 2697708 h 269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249" h="2699629">
                <a:moveTo>
                  <a:pt x="0" y="9372"/>
                </a:moveTo>
                <a:cubicBezTo>
                  <a:pt x="1011936" y="12420"/>
                  <a:pt x="2720340" y="-56160"/>
                  <a:pt x="2926080" y="137388"/>
                </a:cubicBezTo>
                <a:cubicBezTo>
                  <a:pt x="3131820" y="330936"/>
                  <a:pt x="3086100" y="2472156"/>
                  <a:pt x="3044952" y="2597124"/>
                </a:cubicBezTo>
                <a:cubicBezTo>
                  <a:pt x="3003804" y="2722092"/>
                  <a:pt x="2798064" y="2697708"/>
                  <a:pt x="2679192" y="2697708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99000"/>
                </a:schemeClr>
              </a:gs>
              <a:gs pos="43000">
                <a:schemeClr val="bg1">
                  <a:alpha val="0"/>
                </a:schemeClr>
              </a:gs>
            </a:gsLst>
            <a:lin ang="6600000" scaled="0"/>
            <a:tileRect/>
          </a:gradFill>
          <a:ln w="508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1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2DE880A-510B-4087-A506-398644BE99BB}"/>
              </a:ext>
            </a:extLst>
          </p:cNvPr>
          <p:cNvSpPr/>
          <p:nvPr/>
        </p:nvSpPr>
        <p:spPr>
          <a:xfrm>
            <a:off x="4643707" y="3200400"/>
            <a:ext cx="3661500" cy="660287"/>
          </a:xfrm>
          <a:custGeom>
            <a:avLst/>
            <a:gdLst>
              <a:gd name="connsiteX0" fmla="*/ 0 w 3035808"/>
              <a:gd name="connsiteY0" fmla="*/ 0 h 2688336"/>
              <a:gd name="connsiteX1" fmla="*/ 3035808 w 3035808"/>
              <a:gd name="connsiteY1" fmla="*/ 9144 h 2688336"/>
              <a:gd name="connsiteX2" fmla="*/ 3035808 w 3035808"/>
              <a:gd name="connsiteY2" fmla="*/ 2688336 h 2688336"/>
              <a:gd name="connsiteX3" fmla="*/ 2679192 w 3035808"/>
              <a:gd name="connsiteY3" fmla="*/ 2688336 h 2688336"/>
              <a:gd name="connsiteX0" fmla="*/ 0 w 3274482"/>
              <a:gd name="connsiteY0" fmla="*/ 191701 h 2880037"/>
              <a:gd name="connsiteX1" fmla="*/ 3035808 w 3274482"/>
              <a:gd name="connsiteY1" fmla="*/ 200845 h 2880037"/>
              <a:gd name="connsiteX2" fmla="*/ 3035808 w 3274482"/>
              <a:gd name="connsiteY2" fmla="*/ 2880037 h 2880037"/>
              <a:gd name="connsiteX3" fmla="*/ 2679192 w 3274482"/>
              <a:gd name="connsiteY3" fmla="*/ 2880037 h 2880037"/>
              <a:gd name="connsiteX0" fmla="*/ 0 w 3149276"/>
              <a:gd name="connsiteY0" fmla="*/ 90118 h 2778454"/>
              <a:gd name="connsiteX1" fmla="*/ 3035808 w 3149276"/>
              <a:gd name="connsiteY1" fmla="*/ 99262 h 2778454"/>
              <a:gd name="connsiteX2" fmla="*/ 3035808 w 3149276"/>
              <a:gd name="connsiteY2" fmla="*/ 2778454 h 2778454"/>
              <a:gd name="connsiteX3" fmla="*/ 2679192 w 3149276"/>
              <a:gd name="connsiteY3" fmla="*/ 2778454 h 2778454"/>
              <a:gd name="connsiteX0" fmla="*/ 0 w 3066686"/>
              <a:gd name="connsiteY0" fmla="*/ 2617 h 2690953"/>
              <a:gd name="connsiteX1" fmla="*/ 2862072 w 3066686"/>
              <a:gd name="connsiteY1" fmla="*/ 176353 h 2690953"/>
              <a:gd name="connsiteX2" fmla="*/ 3035808 w 3066686"/>
              <a:gd name="connsiteY2" fmla="*/ 2690953 h 2690953"/>
              <a:gd name="connsiteX3" fmla="*/ 2679192 w 3066686"/>
              <a:gd name="connsiteY3" fmla="*/ 2690953 h 2690953"/>
              <a:gd name="connsiteX0" fmla="*/ 0 w 3093082"/>
              <a:gd name="connsiteY0" fmla="*/ 2617 h 2690953"/>
              <a:gd name="connsiteX1" fmla="*/ 2862072 w 3093082"/>
              <a:gd name="connsiteY1" fmla="*/ 176353 h 2690953"/>
              <a:gd name="connsiteX2" fmla="*/ 3035808 w 3093082"/>
              <a:gd name="connsiteY2" fmla="*/ 2690953 h 2690953"/>
              <a:gd name="connsiteX3" fmla="*/ 2679192 w 3093082"/>
              <a:gd name="connsiteY3" fmla="*/ 2690953 h 2690953"/>
              <a:gd name="connsiteX0" fmla="*/ 0 w 3093082"/>
              <a:gd name="connsiteY0" fmla="*/ 2617 h 2755977"/>
              <a:gd name="connsiteX1" fmla="*/ 2862072 w 3093082"/>
              <a:gd name="connsiteY1" fmla="*/ 176353 h 2755977"/>
              <a:gd name="connsiteX2" fmla="*/ 3035808 w 3093082"/>
              <a:gd name="connsiteY2" fmla="*/ 2690953 h 2755977"/>
              <a:gd name="connsiteX3" fmla="*/ 2679192 w 3093082"/>
              <a:gd name="connsiteY3" fmla="*/ 2690953 h 2755977"/>
              <a:gd name="connsiteX0" fmla="*/ 0 w 3188476"/>
              <a:gd name="connsiteY0" fmla="*/ 75268 h 2770367"/>
              <a:gd name="connsiteX1" fmla="*/ 2862072 w 3188476"/>
              <a:gd name="connsiteY1" fmla="*/ 249004 h 2770367"/>
              <a:gd name="connsiteX2" fmla="*/ 3044952 w 3188476"/>
              <a:gd name="connsiteY2" fmla="*/ 2663020 h 2770367"/>
              <a:gd name="connsiteX3" fmla="*/ 2679192 w 3188476"/>
              <a:gd name="connsiteY3" fmla="*/ 2763604 h 2770367"/>
              <a:gd name="connsiteX0" fmla="*/ 0 w 3171990"/>
              <a:gd name="connsiteY0" fmla="*/ 75268 h 2766072"/>
              <a:gd name="connsiteX1" fmla="*/ 2862072 w 3171990"/>
              <a:gd name="connsiteY1" fmla="*/ 249004 h 2766072"/>
              <a:gd name="connsiteX2" fmla="*/ 3044952 w 3171990"/>
              <a:gd name="connsiteY2" fmla="*/ 2663020 h 2766072"/>
              <a:gd name="connsiteX3" fmla="*/ 2679192 w 3171990"/>
              <a:gd name="connsiteY3" fmla="*/ 2763604 h 2766072"/>
              <a:gd name="connsiteX0" fmla="*/ 0 w 3076676"/>
              <a:gd name="connsiteY0" fmla="*/ 0 h 2690804"/>
              <a:gd name="connsiteX1" fmla="*/ 2862072 w 3076676"/>
              <a:gd name="connsiteY1" fmla="*/ 173736 h 2690804"/>
              <a:gd name="connsiteX2" fmla="*/ 3044952 w 3076676"/>
              <a:gd name="connsiteY2" fmla="*/ 2587752 h 2690804"/>
              <a:gd name="connsiteX3" fmla="*/ 2679192 w 3076676"/>
              <a:gd name="connsiteY3" fmla="*/ 2688336 h 2690804"/>
              <a:gd name="connsiteX0" fmla="*/ 0 w 3080249"/>
              <a:gd name="connsiteY0" fmla="*/ 9372 h 2816892"/>
              <a:gd name="connsiteX1" fmla="*/ 2926080 w 3080249"/>
              <a:gd name="connsiteY1" fmla="*/ 137388 h 2816892"/>
              <a:gd name="connsiteX2" fmla="*/ 3044952 w 3080249"/>
              <a:gd name="connsiteY2" fmla="*/ 2597124 h 2816892"/>
              <a:gd name="connsiteX3" fmla="*/ 2679192 w 3080249"/>
              <a:gd name="connsiteY3" fmla="*/ 2697708 h 2816892"/>
              <a:gd name="connsiteX0" fmla="*/ 0 w 3080249"/>
              <a:gd name="connsiteY0" fmla="*/ 9372 h 2699629"/>
              <a:gd name="connsiteX1" fmla="*/ 2926080 w 3080249"/>
              <a:gd name="connsiteY1" fmla="*/ 137388 h 2699629"/>
              <a:gd name="connsiteX2" fmla="*/ 3044952 w 3080249"/>
              <a:gd name="connsiteY2" fmla="*/ 2597124 h 2699629"/>
              <a:gd name="connsiteX3" fmla="*/ 2679192 w 3080249"/>
              <a:gd name="connsiteY3" fmla="*/ 2697708 h 269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249" h="2699629">
                <a:moveTo>
                  <a:pt x="0" y="9372"/>
                </a:moveTo>
                <a:cubicBezTo>
                  <a:pt x="1011936" y="12420"/>
                  <a:pt x="2720340" y="-56160"/>
                  <a:pt x="2926080" y="137388"/>
                </a:cubicBezTo>
                <a:cubicBezTo>
                  <a:pt x="3131820" y="330936"/>
                  <a:pt x="3086100" y="2472156"/>
                  <a:pt x="3044952" y="2597124"/>
                </a:cubicBezTo>
                <a:cubicBezTo>
                  <a:pt x="3003804" y="2722092"/>
                  <a:pt x="2798064" y="2697708"/>
                  <a:pt x="2679192" y="2697708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99000"/>
                </a:schemeClr>
              </a:gs>
              <a:gs pos="43000">
                <a:schemeClr val="bg1">
                  <a:alpha val="0"/>
                </a:schemeClr>
              </a:gs>
            </a:gsLst>
            <a:lin ang="6600000" scaled="0"/>
            <a:tileRect/>
          </a:gradFill>
          <a:ln w="508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1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713F2F-20C2-44D4-A3EE-B473279DECEB}"/>
              </a:ext>
            </a:extLst>
          </p:cNvPr>
          <p:cNvSpPr txBox="1"/>
          <p:nvPr/>
        </p:nvSpPr>
        <p:spPr>
          <a:xfrm>
            <a:off x="6272229" y="1193692"/>
            <a:ext cx="2600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algn="l"/>
            <a:r>
              <a:rPr lang="en-US" dirty="0"/>
              <a:t>Generalizable</a:t>
            </a:r>
          </a:p>
          <a:p>
            <a:pPr algn="l"/>
            <a:r>
              <a:rPr lang="en-US" dirty="0"/>
              <a:t>Typically done by a human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10AC43-5B17-440C-9846-BE6E845EE431}"/>
              </a:ext>
            </a:extLst>
          </p:cNvPr>
          <p:cNvSpPr txBox="1"/>
          <p:nvPr/>
        </p:nvSpPr>
        <p:spPr>
          <a:xfrm>
            <a:off x="6272229" y="3260198"/>
            <a:ext cx="168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Highly Specific, Sometimes Scripted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D940DF-850A-4ACD-9D1C-1DFAB0C1F01A}"/>
              </a:ext>
            </a:extLst>
          </p:cNvPr>
          <p:cNvSpPr txBox="1"/>
          <p:nvPr/>
        </p:nvSpPr>
        <p:spPr>
          <a:xfrm>
            <a:off x="6272230" y="2520233"/>
            <a:ext cx="215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algn="l"/>
            <a:r>
              <a:rPr lang="en-US" dirty="0"/>
              <a:t>Knowledge of Reasoning, Cause and Effect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C29297-1E7C-491B-878F-0F8C868EA6D7}"/>
              </a:ext>
            </a:extLst>
          </p:cNvPr>
          <p:cNvSpPr txBox="1"/>
          <p:nvPr/>
        </p:nvSpPr>
        <p:spPr>
          <a:xfrm>
            <a:off x="6272229" y="1880046"/>
            <a:ext cx="227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algn="l"/>
            <a:r>
              <a:rPr lang="en-US" dirty="0"/>
              <a:t>Has knowledge or an ability to obtain knowledge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0B2980D-7DE5-4AFE-96F4-6D263030A2FB}"/>
              </a:ext>
            </a:extLst>
          </p:cNvPr>
          <p:cNvSpPr/>
          <p:nvPr/>
        </p:nvSpPr>
        <p:spPr>
          <a:xfrm>
            <a:off x="1110048" y="6136745"/>
            <a:ext cx="692390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Inherently Unstable, Expensive, Multidisciplinary Problem, Cascading Levels of Complexity!</a:t>
            </a:r>
          </a:p>
        </p:txBody>
      </p:sp>
    </p:spTree>
    <p:extLst>
      <p:ext uri="{BB962C8B-B14F-4D97-AF65-F5344CB8AC3E}">
        <p14:creationId xmlns:p14="http://schemas.microsoft.com/office/powerpoint/2010/main" val="196793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330F-B16C-42AA-ACAA-A040301D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Classical Deductive Chain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05EC-B015-42E3-96EC-70E4D2EDB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Develop High Level Motivation</a:t>
            </a:r>
          </a:p>
          <a:p>
            <a:pPr lvl="1"/>
            <a:r>
              <a:rPr lang="en-US" sz="1800" dirty="0"/>
              <a:t>Clean a Room, Fly a Mission Route,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Represent the problem / Learn</a:t>
            </a:r>
          </a:p>
          <a:p>
            <a:pPr lvl="1"/>
            <a:r>
              <a:rPr lang="en-US" sz="1800" dirty="0"/>
              <a:t>Knowledge representation framework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Generate a Goal/Dependency Tree</a:t>
            </a:r>
          </a:p>
          <a:p>
            <a:pPr lvl="1"/>
            <a:r>
              <a:rPr lang="en-US" sz="1800" dirty="0"/>
              <a:t>Search and optimization for relevant dependencies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Step Through each Modularized Action: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C066438-E6C6-4D51-A057-69C8EC9C599E}"/>
              </a:ext>
            </a:extLst>
          </p:cNvPr>
          <p:cNvSpPr/>
          <p:nvPr/>
        </p:nvSpPr>
        <p:spPr>
          <a:xfrm>
            <a:off x="150811" y="3594456"/>
            <a:ext cx="1915948" cy="1059238"/>
          </a:xfrm>
          <a:prstGeom prst="homePlate">
            <a:avLst>
              <a:gd name="adj" fmla="val 4607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Self Localization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SLAM/Computer Vision</a:t>
            </a:r>
          </a:p>
        </p:txBody>
      </p: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5C6CAABD-7F50-40F6-ACA2-AFAF584F71EB}"/>
              </a:ext>
            </a:extLst>
          </p:cNvPr>
          <p:cNvSpPr/>
          <p:nvPr/>
        </p:nvSpPr>
        <p:spPr>
          <a:xfrm>
            <a:off x="5750169" y="1167363"/>
            <a:ext cx="200680" cy="564723"/>
          </a:xfrm>
          <a:prstGeom prst="rightBracket">
            <a:avLst>
              <a:gd name="adj" fmla="val 42510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F28B66-C8F1-4CD6-8531-779E4B2FA8CA}"/>
              </a:ext>
            </a:extLst>
          </p:cNvPr>
          <p:cNvSpPr/>
          <p:nvPr/>
        </p:nvSpPr>
        <p:spPr>
          <a:xfrm>
            <a:off x="6087842" y="1192901"/>
            <a:ext cx="30561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Put X in Y</a:t>
            </a:r>
          </a:p>
          <a:p>
            <a:r>
              <a:rPr lang="en-US" sz="1400" dirty="0"/>
              <a:t>X=trash, Y=bin</a:t>
            </a:r>
          </a:p>
        </p:txBody>
      </p:sp>
      <p:pic>
        <p:nvPicPr>
          <p:cNvPr id="11" name="Graphic 10" descr="Recycle">
            <a:extLst>
              <a:ext uri="{FF2B5EF4-FFF2-40B4-BE49-F238E27FC236}">
                <a16:creationId xmlns:a16="http://schemas.microsoft.com/office/drawing/2014/main" id="{2EF827A6-E356-431B-89C1-620A665B2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5157" y="1132011"/>
            <a:ext cx="600075" cy="60007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1BCF5C7-4469-4816-9C29-EAEB0C1F0914}"/>
              </a:ext>
            </a:extLst>
          </p:cNvPr>
          <p:cNvSpPr/>
          <p:nvPr/>
        </p:nvSpPr>
        <p:spPr>
          <a:xfrm>
            <a:off x="6087842" y="1770849"/>
            <a:ext cx="29513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What a X/Y looks like, how to navigate through Z, What the action “Put” means with X in relation to Y</a:t>
            </a:r>
          </a:p>
        </p:txBody>
      </p:sp>
      <p:sp>
        <p:nvSpPr>
          <p:cNvPr id="34" name="Right Bracket 33">
            <a:extLst>
              <a:ext uri="{FF2B5EF4-FFF2-40B4-BE49-F238E27FC236}">
                <a16:creationId xmlns:a16="http://schemas.microsoft.com/office/drawing/2014/main" id="{F9F16642-F701-49B4-8E68-4FBE75F48F25}"/>
              </a:ext>
            </a:extLst>
          </p:cNvPr>
          <p:cNvSpPr/>
          <p:nvPr/>
        </p:nvSpPr>
        <p:spPr>
          <a:xfrm>
            <a:off x="5752297" y="1834597"/>
            <a:ext cx="200680" cy="564723"/>
          </a:xfrm>
          <a:prstGeom prst="rightBracket">
            <a:avLst>
              <a:gd name="adj" fmla="val 42510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E72A29-8127-4D07-A453-EEBDF5BC3244}"/>
              </a:ext>
            </a:extLst>
          </p:cNvPr>
          <p:cNvSpPr/>
          <p:nvPr/>
        </p:nvSpPr>
        <p:spPr>
          <a:xfrm>
            <a:off x="6067438" y="2514413"/>
            <a:ext cx="305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1) Locate Y in Z</a:t>
            </a:r>
          </a:p>
          <a:p>
            <a:r>
              <a:rPr lang="en-US" sz="1400" dirty="0"/>
              <a:t>2) Navigate to Y</a:t>
            </a:r>
          </a:p>
          <a:p>
            <a:r>
              <a:rPr lang="en-US" sz="1400" dirty="0"/>
              <a:t>3) “Put” X in Y</a:t>
            </a:r>
          </a:p>
        </p:txBody>
      </p:sp>
      <p:sp>
        <p:nvSpPr>
          <p:cNvPr id="38" name="Right Bracket 37">
            <a:extLst>
              <a:ext uri="{FF2B5EF4-FFF2-40B4-BE49-F238E27FC236}">
                <a16:creationId xmlns:a16="http://schemas.microsoft.com/office/drawing/2014/main" id="{9FF96532-34B9-4924-829C-35952C5E8AD2}"/>
              </a:ext>
            </a:extLst>
          </p:cNvPr>
          <p:cNvSpPr/>
          <p:nvPr/>
        </p:nvSpPr>
        <p:spPr>
          <a:xfrm>
            <a:off x="5761571" y="2568507"/>
            <a:ext cx="200680" cy="564723"/>
          </a:xfrm>
          <a:prstGeom prst="rightBracket">
            <a:avLst>
              <a:gd name="adj" fmla="val 42510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E09AFE45-E5E1-4113-9A53-A314859BF83F}"/>
              </a:ext>
            </a:extLst>
          </p:cNvPr>
          <p:cNvSpPr/>
          <p:nvPr/>
        </p:nvSpPr>
        <p:spPr>
          <a:xfrm>
            <a:off x="2102704" y="3594455"/>
            <a:ext cx="1778186" cy="1059237"/>
          </a:xfrm>
          <a:prstGeom prst="homePlate">
            <a:avLst>
              <a:gd name="adj" fmla="val 2826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Recognize Bin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Computer Vision</a:t>
            </a: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08289307-5F7C-4A95-9B7C-8E4CE70B35FA}"/>
              </a:ext>
            </a:extLst>
          </p:cNvPr>
          <p:cNvSpPr/>
          <p:nvPr/>
        </p:nvSpPr>
        <p:spPr>
          <a:xfrm>
            <a:off x="3907338" y="3590925"/>
            <a:ext cx="1778186" cy="1059237"/>
          </a:xfrm>
          <a:prstGeom prst="homePlate">
            <a:avLst>
              <a:gd name="adj" fmla="val 2826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Locate Bin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Relative to Self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Computer Vision/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Geolocation Math</a:t>
            </a: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2C886313-FC2E-4DEA-B69A-57DE23137719}"/>
              </a:ext>
            </a:extLst>
          </p:cNvPr>
          <p:cNvSpPr/>
          <p:nvPr/>
        </p:nvSpPr>
        <p:spPr>
          <a:xfrm>
            <a:off x="5747917" y="3584588"/>
            <a:ext cx="1778186" cy="1059237"/>
          </a:xfrm>
          <a:prstGeom prst="homePlate">
            <a:avLst>
              <a:gd name="adj" fmla="val 2826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Visually Servo to XYZ Position Above Bin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Encoders/INS</a:t>
            </a: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AAD91BF0-FF33-4BC0-85F4-2A7A84E20F12}"/>
              </a:ext>
            </a:extLst>
          </p:cNvPr>
          <p:cNvSpPr/>
          <p:nvPr/>
        </p:nvSpPr>
        <p:spPr>
          <a:xfrm>
            <a:off x="7565545" y="3590925"/>
            <a:ext cx="1473680" cy="1059237"/>
          </a:xfrm>
          <a:prstGeom prst="homePlate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Release Trash Above Bin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Control System, model of how trash will fall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85CCE7-9862-4E3A-8066-08AD882D4A97}"/>
              </a:ext>
            </a:extLst>
          </p:cNvPr>
          <p:cNvSpPr/>
          <p:nvPr/>
        </p:nvSpPr>
        <p:spPr>
          <a:xfrm>
            <a:off x="0" y="4798021"/>
            <a:ext cx="91440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/>
          </a:p>
          <a:p>
            <a:pPr algn="ctr"/>
            <a:r>
              <a:rPr lang="en-US" sz="1600" b="1" dirty="0"/>
              <a:t>This works (sometimes)! And the flow of deduction is easy to understand.</a:t>
            </a:r>
          </a:p>
          <a:p>
            <a:r>
              <a:rPr lang="en-US" sz="1600" b="1" dirty="0"/>
              <a:t>Apparent problems with this 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executed as a fluid 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Often much slower than a human, each step is elaborate and needs dedicated processing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Compounding errors often need error loop closure to route through a long action chain.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Hand designed and requires a lot of processing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Emergent Behavior is hard to come by (behavior is not easily generalizable to other tasks)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060D4EE-BD99-4BED-AE4F-BCF9A957F5A8}"/>
              </a:ext>
            </a:extLst>
          </p:cNvPr>
          <p:cNvSpPr/>
          <p:nvPr/>
        </p:nvSpPr>
        <p:spPr>
          <a:xfrm>
            <a:off x="150810" y="4576322"/>
            <a:ext cx="7774421" cy="560492"/>
          </a:xfrm>
          <a:custGeom>
            <a:avLst/>
            <a:gdLst>
              <a:gd name="connsiteX0" fmla="*/ 0 w 7591425"/>
              <a:gd name="connsiteY0" fmla="*/ 400050 h 1038225"/>
              <a:gd name="connsiteX1" fmla="*/ 0 w 7591425"/>
              <a:gd name="connsiteY1" fmla="*/ 523875 h 1038225"/>
              <a:gd name="connsiteX2" fmla="*/ 7029450 w 7591425"/>
              <a:gd name="connsiteY2" fmla="*/ 819150 h 1038225"/>
              <a:gd name="connsiteX3" fmla="*/ 7029450 w 7591425"/>
              <a:gd name="connsiteY3" fmla="*/ 1038225 h 1038225"/>
              <a:gd name="connsiteX4" fmla="*/ 7591425 w 7591425"/>
              <a:gd name="connsiteY4" fmla="*/ 523875 h 1038225"/>
              <a:gd name="connsiteX5" fmla="*/ 7038975 w 7591425"/>
              <a:gd name="connsiteY5" fmla="*/ 0 h 1038225"/>
              <a:gd name="connsiteX6" fmla="*/ 7048500 w 7591425"/>
              <a:gd name="connsiteY6" fmla="*/ 200025 h 1038225"/>
              <a:gd name="connsiteX7" fmla="*/ 0 w 7591425"/>
              <a:gd name="connsiteY7" fmla="*/ 400050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425" h="1038225">
                <a:moveTo>
                  <a:pt x="0" y="400050"/>
                </a:moveTo>
                <a:lnTo>
                  <a:pt x="0" y="523875"/>
                </a:lnTo>
                <a:lnTo>
                  <a:pt x="7029450" y="819150"/>
                </a:lnTo>
                <a:lnTo>
                  <a:pt x="7029450" y="1038225"/>
                </a:lnTo>
                <a:lnTo>
                  <a:pt x="7591425" y="523875"/>
                </a:lnTo>
                <a:lnTo>
                  <a:pt x="7038975" y="0"/>
                </a:lnTo>
                <a:lnTo>
                  <a:pt x="7048500" y="200025"/>
                </a:lnTo>
                <a:lnTo>
                  <a:pt x="0" y="40005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20000">
                <a:srgbClr val="FFC000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                              Compounding Errors</a:t>
            </a:r>
          </a:p>
        </p:txBody>
      </p:sp>
    </p:spTree>
    <p:extLst>
      <p:ext uri="{BB962C8B-B14F-4D97-AF65-F5344CB8AC3E}">
        <p14:creationId xmlns:p14="http://schemas.microsoft.com/office/powerpoint/2010/main" val="97722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E6E4-F890-4C4D-9847-2621C570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humans approach tasks this way?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7A55E-A9FD-449B-821B-DDB90812F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Sergey Levine’s thought experiment to assess modern robotics:</a:t>
            </a:r>
          </a:p>
          <a:p>
            <a:pPr marL="457200" lvl="1" indent="0">
              <a:buNone/>
            </a:pPr>
            <a:r>
              <a:rPr lang="en-US" dirty="0"/>
              <a:t>Given two simple tasks: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Open a door and walk through 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Open a door and walk through it while blindfolded</a:t>
            </a:r>
          </a:p>
          <a:p>
            <a:pPr marL="457200" lvl="1" indent="0">
              <a:buNone/>
            </a:pPr>
            <a:r>
              <a:rPr lang="en-US" b="1" dirty="0"/>
              <a:t>Result: </a:t>
            </a:r>
            <a:r>
              <a:rPr lang="en-US" dirty="0"/>
              <a:t>A human completes the task ~7x faster (even when blindfolded) than a 2015 DARPA challenge humanoid robot.</a:t>
            </a:r>
          </a:p>
        </p:txBody>
      </p:sp>
    </p:spTree>
    <p:extLst>
      <p:ext uri="{BB962C8B-B14F-4D97-AF65-F5344CB8AC3E}">
        <p14:creationId xmlns:p14="http://schemas.microsoft.com/office/powerpoint/2010/main" val="198276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E6E4-F890-4C4D-9847-2621C570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humans approach tasks this way?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7A55E-A9FD-449B-821B-DDB90812F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Sergey Levine’s thought experiment to assess modern robotics:</a:t>
            </a:r>
          </a:p>
          <a:p>
            <a:pPr marL="457200" lvl="1" indent="0">
              <a:buNone/>
            </a:pPr>
            <a:r>
              <a:rPr lang="en-US" dirty="0"/>
              <a:t>Given two simple tasks: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Open a door and walk through 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Open a door and walk through it while blindfolded</a:t>
            </a:r>
          </a:p>
          <a:p>
            <a:pPr marL="457200" lvl="1" indent="0">
              <a:buNone/>
            </a:pPr>
            <a:r>
              <a:rPr lang="en-US" b="1" dirty="0"/>
              <a:t>Result: </a:t>
            </a:r>
            <a:r>
              <a:rPr lang="en-US" dirty="0"/>
              <a:t>A human completes the task ~7x faster (even when blindfolded) than a 2015 DARPA challenge humanoid robot.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5E042C-E894-4824-B6CD-78D64E5659F1}"/>
              </a:ext>
            </a:extLst>
          </p:cNvPr>
          <p:cNvGrpSpPr/>
          <p:nvPr/>
        </p:nvGrpSpPr>
        <p:grpSpPr>
          <a:xfrm>
            <a:off x="964429" y="3180080"/>
            <a:ext cx="7199765" cy="3549708"/>
            <a:chOff x="923925" y="3105150"/>
            <a:chExt cx="7372350" cy="36347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CF6A8C-2A91-4898-A981-B625CBD4F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5501" y="3447638"/>
              <a:ext cx="5852999" cy="32923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015B7E-36AB-4FA6-AF0D-0939F6AA5586}"/>
                </a:ext>
              </a:extLst>
            </p:cNvPr>
            <p:cNvSpPr txBox="1"/>
            <p:nvPr/>
          </p:nvSpPr>
          <p:spPr>
            <a:xfrm>
              <a:off x="923925" y="3105150"/>
              <a:ext cx="7372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The robots often fail when not in a controlled environment</a:t>
              </a: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146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E6E4-F890-4C4D-9847-2621C570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as to why the robot is slow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7A55E-A9FD-449B-821B-DDB90812F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22" y="1125415"/>
            <a:ext cx="8533591" cy="499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00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Sensory: </a:t>
            </a:r>
            <a:r>
              <a:rPr lang="en-US" dirty="0"/>
              <a:t>If the robot had force feedback, vision, it’d do the task just as well</a:t>
            </a:r>
          </a:p>
          <a:p>
            <a:pPr lvl="1"/>
            <a:r>
              <a:rPr lang="en-US" dirty="0"/>
              <a:t>Emerging robots often do have these senses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2060"/>
                </a:solidFill>
              </a:rPr>
              <a:t>Note: The human still completed the task while blindfolded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Hardware: </a:t>
            </a:r>
            <a:r>
              <a:rPr lang="en-US" dirty="0"/>
              <a:t>The robot simply can’t move as fast, a hardware limitation</a:t>
            </a:r>
          </a:p>
          <a:p>
            <a:pPr lvl="1"/>
            <a:r>
              <a:rPr lang="en-US" dirty="0"/>
              <a:t>Often they can move faster. </a:t>
            </a:r>
            <a:r>
              <a:rPr lang="en-US" sz="1900" dirty="0"/>
              <a:t>(Though latency/ real-time control can be an issue)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Software/Processing: </a:t>
            </a:r>
            <a:r>
              <a:rPr lang="en-US" dirty="0"/>
              <a:t>Better software (planning algorithms, computer vision, etc.) would enable superhuman speeds</a:t>
            </a:r>
          </a:p>
          <a:p>
            <a:pPr lvl="1"/>
            <a:r>
              <a:rPr lang="en-US" dirty="0"/>
              <a:t>Seems likely.</a:t>
            </a:r>
          </a:p>
          <a:p>
            <a:pPr lvl="2"/>
            <a:r>
              <a:rPr lang="en-US" dirty="0"/>
              <a:t>So how do we get there?</a:t>
            </a:r>
          </a:p>
          <a:p>
            <a:pPr lvl="2"/>
            <a:r>
              <a:rPr lang="en-US" dirty="0"/>
              <a:t>And is the classic modular deductive chain approach the best way? Or does changing how information flows through the task pipeline provide a benefit.</a:t>
            </a:r>
          </a:p>
          <a:p>
            <a:r>
              <a:rPr lang="en-US" dirty="0"/>
              <a:t>Asking the robot designer why:</a:t>
            </a:r>
          </a:p>
          <a:p>
            <a:pPr lvl="1"/>
            <a:r>
              <a:rPr lang="en-US" b="1" dirty="0"/>
              <a:t>Safety: </a:t>
            </a:r>
            <a:r>
              <a:rPr lang="en-US" dirty="0"/>
              <a:t>A slower robot helps keep the robot &amp; handler safe (even humans make mistakes, but we aren’t 500lb pieces of metal)</a:t>
            </a:r>
          </a:p>
          <a:p>
            <a:pPr lvl="1"/>
            <a:r>
              <a:rPr lang="en-US" b="1" dirty="0"/>
              <a:t>Complexity: </a:t>
            </a:r>
            <a:r>
              <a:rPr lang="en-US" dirty="0"/>
              <a:t>All that sensory information and planning needs time to process and is subject to many forms of compounding error</a:t>
            </a: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E73FFAB-ED10-4BA2-9276-25E97FC48417}"/>
              </a:ext>
            </a:extLst>
          </p:cNvPr>
          <p:cNvSpPr/>
          <p:nvPr/>
        </p:nvSpPr>
        <p:spPr>
          <a:xfrm rot="18900000" flipV="1">
            <a:off x="83915" y="2389015"/>
            <a:ext cx="343449" cy="343449"/>
          </a:xfrm>
          <a:prstGeom prst="plus">
            <a:avLst>
              <a:gd name="adj" fmla="val 453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43CDD7B-B779-4F1D-BD72-BA9D15C5761E}"/>
              </a:ext>
            </a:extLst>
          </p:cNvPr>
          <p:cNvSpPr/>
          <p:nvPr/>
        </p:nvSpPr>
        <p:spPr>
          <a:xfrm rot="18900000" flipV="1">
            <a:off x="83915" y="1278167"/>
            <a:ext cx="343449" cy="343449"/>
          </a:xfrm>
          <a:prstGeom prst="plus">
            <a:avLst>
              <a:gd name="adj" fmla="val 453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B55807-1642-49CF-8B08-50625D2EB80E}"/>
              </a:ext>
            </a:extLst>
          </p:cNvPr>
          <p:cNvSpPr/>
          <p:nvPr/>
        </p:nvSpPr>
        <p:spPr>
          <a:xfrm>
            <a:off x="73888" y="2962239"/>
            <a:ext cx="337995" cy="517202"/>
          </a:xfrm>
          <a:custGeom>
            <a:avLst/>
            <a:gdLst>
              <a:gd name="connsiteX0" fmla="*/ 0 w 2057400"/>
              <a:gd name="connsiteY0" fmla="*/ 2156460 h 3025140"/>
              <a:gd name="connsiteX1" fmla="*/ 746760 w 2057400"/>
              <a:gd name="connsiteY1" fmla="*/ 3025140 h 3025140"/>
              <a:gd name="connsiteX2" fmla="*/ 2057400 w 2057400"/>
              <a:gd name="connsiteY2" fmla="*/ 0 h 3025140"/>
              <a:gd name="connsiteX3" fmla="*/ 632460 w 2057400"/>
              <a:gd name="connsiteY3" fmla="*/ 2446020 h 3025140"/>
              <a:gd name="connsiteX4" fmla="*/ 0 w 2057400"/>
              <a:gd name="connsiteY4" fmla="*/ 2156460 h 3025140"/>
              <a:gd name="connsiteX0" fmla="*/ 0 w 2057400"/>
              <a:gd name="connsiteY0" fmla="*/ 2156460 h 3025140"/>
              <a:gd name="connsiteX1" fmla="*/ 746760 w 2057400"/>
              <a:gd name="connsiteY1" fmla="*/ 3025140 h 3025140"/>
              <a:gd name="connsiteX2" fmla="*/ 2057400 w 2057400"/>
              <a:gd name="connsiteY2" fmla="*/ 0 h 3025140"/>
              <a:gd name="connsiteX3" fmla="*/ 632460 w 2057400"/>
              <a:gd name="connsiteY3" fmla="*/ 2446020 h 3025140"/>
              <a:gd name="connsiteX4" fmla="*/ 0 w 2057400"/>
              <a:gd name="connsiteY4" fmla="*/ 2156460 h 3025140"/>
              <a:gd name="connsiteX0" fmla="*/ 0 w 2057400"/>
              <a:gd name="connsiteY0" fmla="*/ 2156460 h 3025140"/>
              <a:gd name="connsiteX1" fmla="*/ 746760 w 2057400"/>
              <a:gd name="connsiteY1" fmla="*/ 3025140 h 3025140"/>
              <a:gd name="connsiteX2" fmla="*/ 2057400 w 2057400"/>
              <a:gd name="connsiteY2" fmla="*/ 0 h 3025140"/>
              <a:gd name="connsiteX3" fmla="*/ 632460 w 2057400"/>
              <a:gd name="connsiteY3" fmla="*/ 2446020 h 3025140"/>
              <a:gd name="connsiteX4" fmla="*/ 0 w 2057400"/>
              <a:gd name="connsiteY4" fmla="*/ 2156460 h 3025140"/>
              <a:gd name="connsiteX0" fmla="*/ 0 w 2057400"/>
              <a:gd name="connsiteY0" fmla="*/ 2156460 h 3025140"/>
              <a:gd name="connsiteX1" fmla="*/ 746760 w 2057400"/>
              <a:gd name="connsiteY1" fmla="*/ 3025140 h 3025140"/>
              <a:gd name="connsiteX2" fmla="*/ 2057400 w 2057400"/>
              <a:gd name="connsiteY2" fmla="*/ 0 h 3025140"/>
              <a:gd name="connsiteX3" fmla="*/ 632460 w 2057400"/>
              <a:gd name="connsiteY3" fmla="*/ 2446020 h 3025140"/>
              <a:gd name="connsiteX4" fmla="*/ 0 w 2057400"/>
              <a:gd name="connsiteY4" fmla="*/ 2156460 h 3025140"/>
              <a:gd name="connsiteX0" fmla="*/ 0 w 2057400"/>
              <a:gd name="connsiteY0" fmla="*/ 2156460 h 3025140"/>
              <a:gd name="connsiteX1" fmla="*/ 746760 w 2057400"/>
              <a:gd name="connsiteY1" fmla="*/ 3025140 h 3025140"/>
              <a:gd name="connsiteX2" fmla="*/ 2057400 w 2057400"/>
              <a:gd name="connsiteY2" fmla="*/ 0 h 3025140"/>
              <a:gd name="connsiteX3" fmla="*/ 632460 w 2057400"/>
              <a:gd name="connsiteY3" fmla="*/ 2446020 h 3025140"/>
              <a:gd name="connsiteX4" fmla="*/ 0 w 2057400"/>
              <a:gd name="connsiteY4" fmla="*/ 2156460 h 3025140"/>
              <a:gd name="connsiteX0" fmla="*/ 0 w 2057400"/>
              <a:gd name="connsiteY0" fmla="*/ 2156460 h 3025140"/>
              <a:gd name="connsiteX1" fmla="*/ 746760 w 2057400"/>
              <a:gd name="connsiteY1" fmla="*/ 3025140 h 3025140"/>
              <a:gd name="connsiteX2" fmla="*/ 2057400 w 2057400"/>
              <a:gd name="connsiteY2" fmla="*/ 0 h 3025140"/>
              <a:gd name="connsiteX3" fmla="*/ 632460 w 2057400"/>
              <a:gd name="connsiteY3" fmla="*/ 2446020 h 3025140"/>
              <a:gd name="connsiteX4" fmla="*/ 0 w 2057400"/>
              <a:gd name="connsiteY4" fmla="*/ 2156460 h 3025140"/>
              <a:gd name="connsiteX0" fmla="*/ 0 w 2057400"/>
              <a:gd name="connsiteY0" fmla="*/ 2156460 h 3147060"/>
              <a:gd name="connsiteX1" fmla="*/ 815340 w 2057400"/>
              <a:gd name="connsiteY1" fmla="*/ 3147060 h 3147060"/>
              <a:gd name="connsiteX2" fmla="*/ 2057400 w 2057400"/>
              <a:gd name="connsiteY2" fmla="*/ 0 h 3147060"/>
              <a:gd name="connsiteX3" fmla="*/ 632460 w 2057400"/>
              <a:gd name="connsiteY3" fmla="*/ 2446020 h 3147060"/>
              <a:gd name="connsiteX4" fmla="*/ 0 w 2057400"/>
              <a:gd name="connsiteY4" fmla="*/ 2156460 h 3147060"/>
              <a:gd name="connsiteX0" fmla="*/ 0 w 2057400"/>
              <a:gd name="connsiteY0" fmla="*/ 2156460 h 3147060"/>
              <a:gd name="connsiteX1" fmla="*/ 815340 w 2057400"/>
              <a:gd name="connsiteY1" fmla="*/ 3147060 h 3147060"/>
              <a:gd name="connsiteX2" fmla="*/ 2057400 w 2057400"/>
              <a:gd name="connsiteY2" fmla="*/ 0 h 3147060"/>
              <a:gd name="connsiteX3" fmla="*/ 632460 w 2057400"/>
              <a:gd name="connsiteY3" fmla="*/ 2446020 h 3147060"/>
              <a:gd name="connsiteX4" fmla="*/ 0 w 2057400"/>
              <a:gd name="connsiteY4" fmla="*/ 2156460 h 3147060"/>
              <a:gd name="connsiteX0" fmla="*/ 0 w 2057400"/>
              <a:gd name="connsiteY0" fmla="*/ 2156460 h 3147060"/>
              <a:gd name="connsiteX1" fmla="*/ 815340 w 2057400"/>
              <a:gd name="connsiteY1" fmla="*/ 3147060 h 3147060"/>
              <a:gd name="connsiteX2" fmla="*/ 2057400 w 2057400"/>
              <a:gd name="connsiteY2" fmla="*/ 0 h 3147060"/>
              <a:gd name="connsiteX3" fmla="*/ 632460 w 2057400"/>
              <a:gd name="connsiteY3" fmla="*/ 2446020 h 3147060"/>
              <a:gd name="connsiteX4" fmla="*/ 0 w 2057400"/>
              <a:gd name="connsiteY4" fmla="*/ 2156460 h 3147060"/>
              <a:gd name="connsiteX0" fmla="*/ 0 w 2057400"/>
              <a:gd name="connsiteY0" fmla="*/ 2156460 h 3147060"/>
              <a:gd name="connsiteX1" fmla="*/ 815340 w 2057400"/>
              <a:gd name="connsiteY1" fmla="*/ 3147060 h 3147060"/>
              <a:gd name="connsiteX2" fmla="*/ 2057400 w 2057400"/>
              <a:gd name="connsiteY2" fmla="*/ 0 h 3147060"/>
              <a:gd name="connsiteX3" fmla="*/ 632460 w 2057400"/>
              <a:gd name="connsiteY3" fmla="*/ 2446020 h 3147060"/>
              <a:gd name="connsiteX4" fmla="*/ 0 w 2057400"/>
              <a:gd name="connsiteY4" fmla="*/ 2156460 h 3147060"/>
              <a:gd name="connsiteX0" fmla="*/ 0 w 2057400"/>
              <a:gd name="connsiteY0" fmla="*/ 2156460 h 3147060"/>
              <a:gd name="connsiteX1" fmla="*/ 815340 w 2057400"/>
              <a:gd name="connsiteY1" fmla="*/ 3147060 h 3147060"/>
              <a:gd name="connsiteX2" fmla="*/ 2057400 w 2057400"/>
              <a:gd name="connsiteY2" fmla="*/ 0 h 3147060"/>
              <a:gd name="connsiteX3" fmla="*/ 632460 w 2057400"/>
              <a:gd name="connsiteY3" fmla="*/ 2446020 h 3147060"/>
              <a:gd name="connsiteX4" fmla="*/ 0 w 2057400"/>
              <a:gd name="connsiteY4" fmla="*/ 2156460 h 3147060"/>
              <a:gd name="connsiteX0" fmla="*/ 0 w 2057400"/>
              <a:gd name="connsiteY0" fmla="*/ 2156460 h 3147060"/>
              <a:gd name="connsiteX1" fmla="*/ 815340 w 2057400"/>
              <a:gd name="connsiteY1" fmla="*/ 3147060 h 3147060"/>
              <a:gd name="connsiteX2" fmla="*/ 2057400 w 2057400"/>
              <a:gd name="connsiteY2" fmla="*/ 0 h 3147060"/>
              <a:gd name="connsiteX3" fmla="*/ 632460 w 2057400"/>
              <a:gd name="connsiteY3" fmla="*/ 2446020 h 3147060"/>
              <a:gd name="connsiteX4" fmla="*/ 0 w 2057400"/>
              <a:gd name="connsiteY4" fmla="*/ 2156460 h 3147060"/>
              <a:gd name="connsiteX0" fmla="*/ 0 w 1754371"/>
              <a:gd name="connsiteY0" fmla="*/ 1693943 h 2684543"/>
              <a:gd name="connsiteX1" fmla="*/ 815340 w 1754371"/>
              <a:gd name="connsiteY1" fmla="*/ 2684543 h 2684543"/>
              <a:gd name="connsiteX2" fmla="*/ 1754371 w 1754371"/>
              <a:gd name="connsiteY2" fmla="*/ 0 h 2684543"/>
              <a:gd name="connsiteX3" fmla="*/ 632460 w 1754371"/>
              <a:gd name="connsiteY3" fmla="*/ 1983503 h 2684543"/>
              <a:gd name="connsiteX4" fmla="*/ 0 w 1754371"/>
              <a:gd name="connsiteY4" fmla="*/ 1693943 h 2684543"/>
              <a:gd name="connsiteX0" fmla="*/ 0 w 1754371"/>
              <a:gd name="connsiteY0" fmla="*/ 1693943 h 2684543"/>
              <a:gd name="connsiteX1" fmla="*/ 815340 w 1754371"/>
              <a:gd name="connsiteY1" fmla="*/ 2684543 h 2684543"/>
              <a:gd name="connsiteX2" fmla="*/ 1754371 w 1754371"/>
              <a:gd name="connsiteY2" fmla="*/ 0 h 2684543"/>
              <a:gd name="connsiteX3" fmla="*/ 632460 w 1754371"/>
              <a:gd name="connsiteY3" fmla="*/ 1983503 h 2684543"/>
              <a:gd name="connsiteX4" fmla="*/ 0 w 1754371"/>
              <a:gd name="connsiteY4" fmla="*/ 1693943 h 268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371" h="2684543">
                <a:moveTo>
                  <a:pt x="0" y="1693943"/>
                </a:moveTo>
                <a:cubicBezTo>
                  <a:pt x="287020" y="1848883"/>
                  <a:pt x="558800" y="2262903"/>
                  <a:pt x="815340" y="2684543"/>
                </a:cubicBezTo>
                <a:cubicBezTo>
                  <a:pt x="886460" y="2209563"/>
                  <a:pt x="1195571" y="947420"/>
                  <a:pt x="1754371" y="0"/>
                </a:cubicBezTo>
                <a:cubicBezTo>
                  <a:pt x="1378806" y="115008"/>
                  <a:pt x="764540" y="1587263"/>
                  <a:pt x="632460" y="1983503"/>
                </a:cubicBezTo>
                <a:cubicBezTo>
                  <a:pt x="314960" y="1681243"/>
                  <a:pt x="302439" y="1540243"/>
                  <a:pt x="0" y="169394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BAA12A-CDC3-47C8-BC1F-A5FFC2E5A30D}"/>
              </a:ext>
            </a:extLst>
          </p:cNvPr>
          <p:cNvSpPr/>
          <p:nvPr/>
        </p:nvSpPr>
        <p:spPr>
          <a:xfrm>
            <a:off x="577273" y="5904689"/>
            <a:ext cx="7989455" cy="8196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Improve software.</a:t>
            </a:r>
          </a:p>
          <a:p>
            <a:pPr algn="ctr"/>
            <a:r>
              <a:rPr lang="en-US" sz="2400" b="1" dirty="0"/>
              <a:t>Potential Answer: By reducing a “Certain Type of Complexity”</a:t>
            </a:r>
          </a:p>
        </p:txBody>
      </p:sp>
    </p:spTree>
    <p:extLst>
      <p:ext uri="{BB962C8B-B14F-4D97-AF65-F5344CB8AC3E}">
        <p14:creationId xmlns:p14="http://schemas.microsoft.com/office/powerpoint/2010/main" val="101146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FB79-C574-4C81-AED6-AB4E3362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Biological Inspiration: </a:t>
            </a:r>
            <a:r>
              <a:rPr lang="en-US" sz="2000" dirty="0"/>
              <a:t>What type of “Complexities” does the mind reduce?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B03C-26AB-4F1B-AAED-B4A0C431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153990"/>
            <a:ext cx="5100638" cy="5551610"/>
          </a:xfrm>
        </p:spPr>
        <p:txBody>
          <a:bodyPr>
            <a:normAutofit/>
          </a:bodyPr>
          <a:lstStyle/>
          <a:p>
            <a:r>
              <a:rPr lang="en-US" dirty="0"/>
              <a:t>Benjamin </a:t>
            </a:r>
            <a:r>
              <a:rPr lang="en-US" dirty="0" err="1"/>
              <a:t>Libet’s</a:t>
            </a:r>
            <a:r>
              <a:rPr lang="en-US" dirty="0"/>
              <a:t> pioneering experiments with humans:</a:t>
            </a:r>
            <a:endParaRPr lang="en-US" sz="1600" i="1" dirty="0"/>
          </a:p>
          <a:p>
            <a:pPr lvl="1"/>
            <a:r>
              <a:rPr lang="en-US" dirty="0"/>
              <a:t>An athlete would precisely hit a ball before being aware of that decision</a:t>
            </a:r>
          </a:p>
          <a:p>
            <a:pPr lvl="2"/>
            <a:r>
              <a:rPr lang="en-US" dirty="0"/>
              <a:t>Found that conscious awareness lags 200-300 milliseconds behind subconscious awareness</a:t>
            </a:r>
          </a:p>
          <a:p>
            <a:pPr lvl="1"/>
            <a:r>
              <a:rPr lang="en-US" dirty="0"/>
              <a:t>There’s no time for chains of reasoning/deduction when it comes to </a:t>
            </a:r>
            <a:r>
              <a:rPr lang="en-US" b="1" dirty="0"/>
              <a:t>agile movements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2B59-3C78-4441-BA7D-F3BB44598F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225" y="1380465"/>
            <a:ext cx="3600450" cy="22267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FC05DC-274A-46FD-AC34-93E15DDC2954}"/>
              </a:ext>
            </a:extLst>
          </p:cNvPr>
          <p:cNvSpPr/>
          <p:nvPr/>
        </p:nvSpPr>
        <p:spPr>
          <a:xfrm>
            <a:off x="242886" y="4260315"/>
            <a:ext cx="8786813" cy="2445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Human’s must rely on extremely fast subconscious motor routines or these amazing feats wouldn’t be possible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1" i="1" dirty="0"/>
              <a:t>Idea: </a:t>
            </a:r>
            <a:r>
              <a:rPr lang="en-US" sz="2000" i="1" dirty="0"/>
              <a:t>Maybe this mechanism can be extend into the non-agile long-term task planning realm…</a:t>
            </a:r>
          </a:p>
          <a:p>
            <a:pPr defTabSz="914400">
              <a:lnSpc>
                <a:spcPct val="90000"/>
              </a:lnSpc>
              <a:spcBef>
                <a:spcPts val="500"/>
              </a:spcBef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848CC-06E0-4010-98D7-1D0BED864B5F}"/>
              </a:ext>
            </a:extLst>
          </p:cNvPr>
          <p:cNvSpPr/>
          <p:nvPr/>
        </p:nvSpPr>
        <p:spPr>
          <a:xfrm>
            <a:off x="472063" y="5874328"/>
            <a:ext cx="8328458" cy="83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ts val="500"/>
              </a:spcBef>
            </a:pPr>
            <a:r>
              <a:rPr lang="en-US" sz="2400" dirty="0"/>
              <a:t>How are fast </a:t>
            </a:r>
            <a:r>
              <a:rPr lang="en-US" sz="2400" b="1" dirty="0"/>
              <a:t>subconscious</a:t>
            </a:r>
            <a:r>
              <a:rPr lang="en-US" sz="2400" dirty="0"/>
              <a:t> actions possible when the problems are so complex?</a:t>
            </a:r>
          </a:p>
        </p:txBody>
      </p:sp>
    </p:spTree>
    <p:extLst>
      <p:ext uri="{BB962C8B-B14F-4D97-AF65-F5344CB8AC3E}">
        <p14:creationId xmlns:p14="http://schemas.microsoft.com/office/powerpoint/2010/main" val="1491802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21199</TotalTime>
  <Words>1939</Words>
  <Application>Microsoft Office PowerPoint</Application>
  <PresentationFormat>On-screen Show (4:3)</PresentationFormat>
  <Paragraphs>278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Wingdings</vt:lpstr>
      <vt:lpstr>Office Theme</vt:lpstr>
      <vt:lpstr>Towards More Agile and Inexpensive Robotics</vt:lpstr>
      <vt:lpstr>Current Progress In Agile Robotics</vt:lpstr>
      <vt:lpstr>Before we discuss the problem…</vt:lpstr>
      <vt:lpstr>Breaking Down Tasks in Robotics</vt:lpstr>
      <vt:lpstr>Example: Classical Deductive Chain Approach</vt:lpstr>
      <vt:lpstr>Do humans approach tasks this way?</vt:lpstr>
      <vt:lpstr>Do humans approach tasks this way?</vt:lpstr>
      <vt:lpstr>Hypothesis as to why the robot is slow</vt:lpstr>
      <vt:lpstr>Biological Inspiration: What type of “Complexities” does the mind reduce?</vt:lpstr>
      <vt:lpstr>Biological Inspiration: How complex are these problems?</vt:lpstr>
      <vt:lpstr>Simple Controller “Stay Upright”</vt:lpstr>
      <vt:lpstr>“Where” to search for Simple Representations? Terminology:</vt:lpstr>
      <vt:lpstr>What does this transformed space look like?</vt:lpstr>
      <vt:lpstr>Reduced Dimensional, Latent Space Representations</vt:lpstr>
      <vt:lpstr>Works That use Representational/Heuristic Methods</vt:lpstr>
      <vt:lpstr>Software Conclusion</vt:lpstr>
      <vt:lpstr>Hardware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lastModifiedBy>Darren</cp:lastModifiedBy>
  <cp:revision>404</cp:revision>
  <dcterms:created xsi:type="dcterms:W3CDTF">2018-01-14T04:20:04Z</dcterms:created>
  <dcterms:modified xsi:type="dcterms:W3CDTF">2018-01-29T04:03:48Z</dcterms:modified>
</cp:coreProperties>
</file>